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 r:id="rId2"/>
    <p:sldId id="257" r:id="rId3"/>
    <p:sldId id="258" r:id="rId4"/>
    <p:sldId id="259" r:id="rId5"/>
    <p:sldId id="293" r:id="rId6"/>
    <p:sldId id="282" r:id="rId7"/>
    <p:sldId id="284" r:id="rId8"/>
    <p:sldId id="287" r:id="rId9"/>
    <p:sldId id="290" r:id="rId10"/>
    <p:sldId id="285" r:id="rId11"/>
    <p:sldId id="292" r:id="rId12"/>
    <p:sldId id="291" r:id="rId13"/>
    <p:sldId id="286" r:id="rId14"/>
    <p:sldId id="261" r:id="rId15"/>
    <p:sldId id="260" r:id="rId16"/>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253E"/>
    <a:srgbClr val="D9D8D4"/>
    <a:srgbClr val="C6C3BE"/>
    <a:srgbClr val="AEA9A3"/>
    <a:srgbClr val="665C52"/>
    <a:srgbClr val="DCD0C4"/>
    <a:srgbClr val="CBB6A3"/>
    <a:srgbClr val="B4967C"/>
    <a:srgbClr val="713905"/>
    <a:srgbClr val="F9B7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88330" autoAdjust="0"/>
  </p:normalViewPr>
  <p:slideViewPr>
    <p:cSldViewPr snapToGrid="0" snapToObjects="1" showGuides="1">
      <p:cViewPr varScale="1">
        <p:scale>
          <a:sx n="62" d="100"/>
          <a:sy n="62" d="100"/>
        </p:scale>
        <p:origin x="151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AD9B1C-53BC-4300-9785-B4881D5F541A}" type="doc">
      <dgm:prSet loTypeId="urn:microsoft.com/office/officeart/2008/layout/PictureStrips" loCatId="list" qsTypeId="urn:microsoft.com/office/officeart/2005/8/quickstyle/simple1" qsCatId="simple" csTypeId="urn:microsoft.com/office/officeart/2005/8/colors/accent1_2" csCatId="accent1" phldr="1"/>
      <dgm:spPr/>
    </dgm:pt>
    <dgm:pt modelId="{07DBD47F-8D8D-492E-997C-0A1C9F2AB452}">
      <dgm:prSet phldrT="[Texto]" custT="1"/>
      <dgm:spPr/>
      <dgm:t>
        <a:bodyPr/>
        <a:lstStyle/>
        <a:p>
          <a:r>
            <a:rPr lang="es-CL" sz="1600" b="1" dirty="0" smtClean="0"/>
            <a:t>Total de casos de prueba</a:t>
          </a:r>
          <a:endParaRPr lang="es-CL" sz="1600" b="1" dirty="0"/>
        </a:p>
      </dgm:t>
    </dgm:pt>
    <dgm:pt modelId="{0236857C-F2DD-4FBB-9826-7EA3CD2188CE}" type="parTrans" cxnId="{FD7B1584-6FDB-4A77-A5A3-FD1CA25709BE}">
      <dgm:prSet/>
      <dgm:spPr/>
      <dgm:t>
        <a:bodyPr/>
        <a:lstStyle/>
        <a:p>
          <a:endParaRPr lang="es-CL" sz="1600"/>
        </a:p>
      </dgm:t>
    </dgm:pt>
    <dgm:pt modelId="{272B4CE9-7ED3-45F0-8D0D-23380638C1FB}" type="sibTrans" cxnId="{FD7B1584-6FDB-4A77-A5A3-FD1CA25709BE}">
      <dgm:prSet/>
      <dgm:spPr/>
      <dgm:t>
        <a:bodyPr/>
        <a:lstStyle/>
        <a:p>
          <a:endParaRPr lang="es-CL" sz="1600"/>
        </a:p>
      </dgm:t>
    </dgm:pt>
    <dgm:pt modelId="{3763053E-EC24-494A-8EE7-C40BE45B7DBC}">
      <dgm:prSet custT="1"/>
      <dgm:spPr/>
      <dgm:t>
        <a:bodyPr/>
        <a:lstStyle/>
        <a:p>
          <a:r>
            <a:rPr lang="es-CL" sz="1600" b="1" dirty="0" smtClean="0"/>
            <a:t>Casos de prueba exitosos</a:t>
          </a:r>
          <a:endParaRPr lang="es-CL" sz="1600" b="1" dirty="0"/>
        </a:p>
      </dgm:t>
    </dgm:pt>
    <dgm:pt modelId="{0C5EFB24-A9F2-4D96-A717-FFD63E8D98F0}" type="parTrans" cxnId="{F776A192-4DB5-4950-9AD0-1913678F8FAD}">
      <dgm:prSet/>
      <dgm:spPr/>
      <dgm:t>
        <a:bodyPr/>
        <a:lstStyle/>
        <a:p>
          <a:endParaRPr lang="es-CL" sz="1600"/>
        </a:p>
      </dgm:t>
    </dgm:pt>
    <dgm:pt modelId="{C21A0084-43FE-4B4C-A280-3FDF061EB163}" type="sibTrans" cxnId="{F776A192-4DB5-4950-9AD0-1913678F8FAD}">
      <dgm:prSet/>
      <dgm:spPr/>
      <dgm:t>
        <a:bodyPr/>
        <a:lstStyle/>
        <a:p>
          <a:endParaRPr lang="es-CL" sz="1600"/>
        </a:p>
      </dgm:t>
    </dgm:pt>
    <dgm:pt modelId="{1B5171E4-C25C-4E17-8964-A5260BAA21BA}">
      <dgm:prSet custT="1"/>
      <dgm:spPr/>
      <dgm:t>
        <a:bodyPr/>
        <a:lstStyle/>
        <a:p>
          <a:r>
            <a:rPr lang="es-CL" sz="1600" b="1" dirty="0" smtClean="0"/>
            <a:t>Casos de prueba defectuosos</a:t>
          </a:r>
          <a:endParaRPr lang="es-CL" sz="1600" b="1" dirty="0"/>
        </a:p>
      </dgm:t>
    </dgm:pt>
    <dgm:pt modelId="{257A4FD6-A669-4936-B120-23CAC96922EE}" type="parTrans" cxnId="{78226721-8354-4A56-B955-5251D45A7DAB}">
      <dgm:prSet/>
      <dgm:spPr/>
      <dgm:t>
        <a:bodyPr/>
        <a:lstStyle/>
        <a:p>
          <a:endParaRPr lang="es-CL" sz="1600"/>
        </a:p>
      </dgm:t>
    </dgm:pt>
    <dgm:pt modelId="{59908D02-16A5-4A51-95B7-9D37ECA42C33}" type="sibTrans" cxnId="{78226721-8354-4A56-B955-5251D45A7DAB}">
      <dgm:prSet/>
      <dgm:spPr/>
      <dgm:t>
        <a:bodyPr/>
        <a:lstStyle/>
        <a:p>
          <a:endParaRPr lang="es-CL" sz="1600"/>
        </a:p>
      </dgm:t>
    </dgm:pt>
    <dgm:pt modelId="{66FE4DF5-AEE7-4A81-9ADC-A520647DAC50}">
      <dgm:prSet custT="1"/>
      <dgm:spPr/>
      <dgm:t>
        <a:bodyPr/>
        <a:lstStyle/>
        <a:p>
          <a:r>
            <a:rPr lang="es-CL" sz="1600" b="1" dirty="0" smtClean="0"/>
            <a:t>Casos de prueba que no aplican</a:t>
          </a:r>
          <a:endParaRPr lang="es-CL" sz="1600" b="1" dirty="0"/>
        </a:p>
      </dgm:t>
    </dgm:pt>
    <dgm:pt modelId="{5AFCA89C-DDF9-4E85-83A2-663E01204D59}" type="parTrans" cxnId="{8517D507-DEDE-4D40-BC02-AC176370E43A}">
      <dgm:prSet/>
      <dgm:spPr/>
      <dgm:t>
        <a:bodyPr/>
        <a:lstStyle/>
        <a:p>
          <a:endParaRPr lang="es-CL" sz="1600"/>
        </a:p>
      </dgm:t>
    </dgm:pt>
    <dgm:pt modelId="{39C3085C-C9FF-45EC-9370-DA4566D4DE29}" type="sibTrans" cxnId="{8517D507-DEDE-4D40-BC02-AC176370E43A}">
      <dgm:prSet/>
      <dgm:spPr/>
      <dgm:t>
        <a:bodyPr/>
        <a:lstStyle/>
        <a:p>
          <a:endParaRPr lang="es-CL" sz="1600"/>
        </a:p>
      </dgm:t>
    </dgm:pt>
    <dgm:pt modelId="{F93B053B-1E3A-4139-9873-3C12BB1BAF72}">
      <dgm:prSet custT="1"/>
      <dgm:spPr/>
      <dgm:t>
        <a:bodyPr/>
        <a:lstStyle/>
        <a:p>
          <a:r>
            <a:rPr lang="es-CL" sz="1600" b="1" dirty="0" smtClean="0"/>
            <a:t>Defectos detectados</a:t>
          </a:r>
          <a:endParaRPr lang="es-CL" sz="1600" b="1" dirty="0"/>
        </a:p>
      </dgm:t>
    </dgm:pt>
    <dgm:pt modelId="{23993F1A-6C8A-4BF6-BA28-4AE9738B82BD}" type="parTrans" cxnId="{036A05D3-7E86-4BEB-92D9-180894B0F1F1}">
      <dgm:prSet/>
      <dgm:spPr/>
      <dgm:t>
        <a:bodyPr/>
        <a:lstStyle/>
        <a:p>
          <a:endParaRPr lang="es-CL" sz="1600"/>
        </a:p>
      </dgm:t>
    </dgm:pt>
    <dgm:pt modelId="{BB2C438E-834B-4584-88BD-84ED6CF1313B}" type="sibTrans" cxnId="{036A05D3-7E86-4BEB-92D9-180894B0F1F1}">
      <dgm:prSet/>
      <dgm:spPr/>
      <dgm:t>
        <a:bodyPr/>
        <a:lstStyle/>
        <a:p>
          <a:endParaRPr lang="es-CL" sz="1600"/>
        </a:p>
      </dgm:t>
    </dgm:pt>
    <dgm:pt modelId="{C431B8C1-8A82-40F6-BB7F-54EB3620E362}">
      <dgm:prSet phldrT="[Texto]" custT="1"/>
      <dgm:spPr/>
      <dgm:t>
        <a:bodyPr/>
        <a:lstStyle/>
        <a:p>
          <a:r>
            <a:rPr lang="es-CL" sz="1600" dirty="0" smtClean="0"/>
            <a:t>El número de casos diseñados</a:t>
          </a:r>
          <a:endParaRPr lang="es-CL" sz="1600" dirty="0"/>
        </a:p>
      </dgm:t>
    </dgm:pt>
    <dgm:pt modelId="{D13F56D3-B598-467A-B1E8-21A3B3BA197B}" type="parTrans" cxnId="{E57CDF79-9EEA-40F7-8995-5725B4A269C3}">
      <dgm:prSet/>
      <dgm:spPr/>
      <dgm:t>
        <a:bodyPr/>
        <a:lstStyle/>
        <a:p>
          <a:endParaRPr lang="es-CL" sz="1600"/>
        </a:p>
      </dgm:t>
    </dgm:pt>
    <dgm:pt modelId="{2C2A2885-03D3-49FA-9F00-2427757041F9}" type="sibTrans" cxnId="{E57CDF79-9EEA-40F7-8995-5725B4A269C3}">
      <dgm:prSet/>
      <dgm:spPr/>
      <dgm:t>
        <a:bodyPr/>
        <a:lstStyle/>
        <a:p>
          <a:endParaRPr lang="es-CL" sz="1600"/>
        </a:p>
      </dgm:t>
    </dgm:pt>
    <dgm:pt modelId="{FD57EF7F-0F39-4D06-98AA-4737D5FA8E4D}">
      <dgm:prSet custT="1"/>
      <dgm:spPr/>
      <dgm:t>
        <a:bodyPr/>
        <a:lstStyle/>
        <a:p>
          <a:r>
            <a:rPr lang="es-CL" sz="1600" dirty="0" smtClean="0"/>
            <a:t>El número total de casos que se realizaron no tienen defectos</a:t>
          </a:r>
          <a:endParaRPr lang="es-CL" sz="1600" dirty="0"/>
        </a:p>
      </dgm:t>
    </dgm:pt>
    <dgm:pt modelId="{EB5162C5-F507-417F-A19C-6CF983F8306B}" type="parTrans" cxnId="{FA381974-AFDB-470D-88E6-A488AC63C503}">
      <dgm:prSet/>
      <dgm:spPr/>
      <dgm:t>
        <a:bodyPr/>
        <a:lstStyle/>
        <a:p>
          <a:endParaRPr lang="es-CL" sz="1600"/>
        </a:p>
      </dgm:t>
    </dgm:pt>
    <dgm:pt modelId="{FE32BA9A-8D91-4EA6-97BA-A07EBE1B6016}" type="sibTrans" cxnId="{FA381974-AFDB-470D-88E6-A488AC63C503}">
      <dgm:prSet/>
      <dgm:spPr/>
      <dgm:t>
        <a:bodyPr/>
        <a:lstStyle/>
        <a:p>
          <a:endParaRPr lang="es-CL" sz="1600"/>
        </a:p>
      </dgm:t>
    </dgm:pt>
    <dgm:pt modelId="{352E05D1-FA46-4B59-BF2A-E697494AC8D5}">
      <dgm:prSet custT="1"/>
      <dgm:spPr/>
      <dgm:t>
        <a:bodyPr/>
        <a:lstStyle/>
        <a:p>
          <a:r>
            <a:rPr lang="es-CL" sz="1600" dirty="0" smtClean="0"/>
            <a:t>El número total de casos que se diseñaron pero no se realizaron</a:t>
          </a:r>
          <a:endParaRPr lang="es-CL" sz="1600" dirty="0"/>
        </a:p>
      </dgm:t>
    </dgm:pt>
    <dgm:pt modelId="{DB956B5E-644B-4DB8-A8CE-FFA32AED27C0}" type="parTrans" cxnId="{ADA7385F-5A10-4107-B04A-B84BB5DD51A7}">
      <dgm:prSet/>
      <dgm:spPr/>
      <dgm:t>
        <a:bodyPr/>
        <a:lstStyle/>
        <a:p>
          <a:endParaRPr lang="es-CL" sz="1600"/>
        </a:p>
      </dgm:t>
    </dgm:pt>
    <dgm:pt modelId="{7DCB73E5-117A-470B-9C7B-62D9DA889735}" type="sibTrans" cxnId="{ADA7385F-5A10-4107-B04A-B84BB5DD51A7}">
      <dgm:prSet/>
      <dgm:spPr/>
      <dgm:t>
        <a:bodyPr/>
        <a:lstStyle/>
        <a:p>
          <a:endParaRPr lang="es-CL" sz="1600"/>
        </a:p>
      </dgm:t>
    </dgm:pt>
    <dgm:pt modelId="{C507995D-EFAE-4801-B530-A53A88F43041}">
      <dgm:prSet custT="1"/>
      <dgm:spPr/>
      <dgm:t>
        <a:bodyPr/>
        <a:lstStyle/>
        <a:p>
          <a:r>
            <a:rPr lang="es-CL" sz="1600" dirty="0" smtClean="0"/>
            <a:t>El número total de casos que se realizaron tienen defectos</a:t>
          </a:r>
          <a:endParaRPr lang="es-CL" sz="1600" dirty="0"/>
        </a:p>
      </dgm:t>
    </dgm:pt>
    <dgm:pt modelId="{4B0F915D-80E3-4169-89C1-22776F2D6CEF}" type="sibTrans" cxnId="{EF1BB41D-9593-4090-9996-AD306F06FF48}">
      <dgm:prSet/>
      <dgm:spPr/>
      <dgm:t>
        <a:bodyPr/>
        <a:lstStyle/>
        <a:p>
          <a:endParaRPr lang="es-CL" sz="1600"/>
        </a:p>
      </dgm:t>
    </dgm:pt>
    <dgm:pt modelId="{9907008D-BAC5-4630-8767-A93AAFCE0E3B}" type="parTrans" cxnId="{EF1BB41D-9593-4090-9996-AD306F06FF48}">
      <dgm:prSet/>
      <dgm:spPr/>
      <dgm:t>
        <a:bodyPr/>
        <a:lstStyle/>
        <a:p>
          <a:endParaRPr lang="es-CL" sz="1600"/>
        </a:p>
      </dgm:t>
    </dgm:pt>
    <dgm:pt modelId="{7C862A5F-C9E3-49B2-A883-332EE7C8B678}">
      <dgm:prSet custT="1"/>
      <dgm:spPr/>
      <dgm:t>
        <a:bodyPr/>
        <a:lstStyle/>
        <a:p>
          <a:r>
            <a:rPr lang="es-CL" sz="1600" dirty="0" smtClean="0"/>
            <a:t>El total de defectos encontrados. No es igual al de casos de prueba defectuosos porque pueden haber:</a:t>
          </a:r>
          <a:endParaRPr lang="es-CL" sz="1600" dirty="0"/>
        </a:p>
      </dgm:t>
    </dgm:pt>
    <dgm:pt modelId="{A2D9E8F5-2E64-4399-8F8D-D19876C6B82F}" type="parTrans" cxnId="{8C4C8F18-FBC9-46FB-B29A-D2091C65C445}">
      <dgm:prSet/>
      <dgm:spPr/>
      <dgm:t>
        <a:bodyPr/>
        <a:lstStyle/>
        <a:p>
          <a:endParaRPr lang="es-CL" sz="1600"/>
        </a:p>
      </dgm:t>
    </dgm:pt>
    <dgm:pt modelId="{F12A460B-35D1-4152-95D8-E611D5856D41}" type="sibTrans" cxnId="{8C4C8F18-FBC9-46FB-B29A-D2091C65C445}">
      <dgm:prSet/>
      <dgm:spPr/>
      <dgm:t>
        <a:bodyPr/>
        <a:lstStyle/>
        <a:p>
          <a:endParaRPr lang="es-CL" sz="1600"/>
        </a:p>
      </dgm:t>
    </dgm:pt>
    <dgm:pt modelId="{9AC7CD46-0606-4E90-9587-F514CE3FC1DD}">
      <dgm:prSet custT="1"/>
      <dgm:spPr/>
      <dgm:t>
        <a:bodyPr/>
        <a:lstStyle/>
        <a:p>
          <a:r>
            <a:rPr lang="es-CL" sz="1200" dirty="0" smtClean="0"/>
            <a:t>Defectos que no están asociados a ningún casos de prueba</a:t>
          </a:r>
          <a:endParaRPr lang="es-CL" sz="1200" dirty="0"/>
        </a:p>
      </dgm:t>
    </dgm:pt>
    <dgm:pt modelId="{0BE955FF-BDE5-47F2-8872-ADC188F795E4}" type="parTrans" cxnId="{7D75523D-F5EB-48A1-BB27-0B858497C4C1}">
      <dgm:prSet/>
      <dgm:spPr/>
      <dgm:t>
        <a:bodyPr/>
        <a:lstStyle/>
        <a:p>
          <a:endParaRPr lang="es-CL" sz="1600"/>
        </a:p>
      </dgm:t>
    </dgm:pt>
    <dgm:pt modelId="{5A3CE3AF-6892-4C8C-9269-EDF65DD4E5DC}" type="sibTrans" cxnId="{7D75523D-F5EB-48A1-BB27-0B858497C4C1}">
      <dgm:prSet/>
      <dgm:spPr/>
      <dgm:t>
        <a:bodyPr/>
        <a:lstStyle/>
        <a:p>
          <a:endParaRPr lang="es-CL" sz="1600"/>
        </a:p>
      </dgm:t>
    </dgm:pt>
    <dgm:pt modelId="{3EA613F2-4493-43C6-A004-211666229CA5}">
      <dgm:prSet custT="1"/>
      <dgm:spPr/>
      <dgm:t>
        <a:bodyPr/>
        <a:lstStyle/>
        <a:p>
          <a:r>
            <a:rPr lang="es-CL" sz="1200" dirty="0" smtClean="0"/>
            <a:t>Un defecto que afecta varios casos de prueba</a:t>
          </a:r>
          <a:endParaRPr lang="es-CL" sz="1200" dirty="0"/>
        </a:p>
      </dgm:t>
    </dgm:pt>
    <dgm:pt modelId="{E292015B-ADF9-4620-A08D-8F29E3FDFA38}" type="parTrans" cxnId="{DF446167-061B-464E-B219-27AEF9A703CC}">
      <dgm:prSet/>
      <dgm:spPr/>
      <dgm:t>
        <a:bodyPr/>
        <a:lstStyle/>
        <a:p>
          <a:endParaRPr lang="es-CL" sz="1600"/>
        </a:p>
      </dgm:t>
    </dgm:pt>
    <dgm:pt modelId="{472511F5-D2A0-4130-BD37-FA04F1375D26}" type="sibTrans" cxnId="{DF446167-061B-464E-B219-27AEF9A703CC}">
      <dgm:prSet/>
      <dgm:spPr/>
      <dgm:t>
        <a:bodyPr/>
        <a:lstStyle/>
        <a:p>
          <a:endParaRPr lang="es-CL" sz="1600"/>
        </a:p>
      </dgm:t>
    </dgm:pt>
    <dgm:pt modelId="{C9EBFEBD-47F9-4059-83F8-404070A75550}" type="pres">
      <dgm:prSet presAssocID="{E0AD9B1C-53BC-4300-9785-B4881D5F541A}" presName="Name0" presStyleCnt="0">
        <dgm:presLayoutVars>
          <dgm:dir/>
          <dgm:resizeHandles val="exact"/>
        </dgm:presLayoutVars>
      </dgm:prSet>
      <dgm:spPr/>
    </dgm:pt>
    <dgm:pt modelId="{7F57957A-F32D-4F59-876E-9BD9993CA4D5}" type="pres">
      <dgm:prSet presAssocID="{07DBD47F-8D8D-492E-997C-0A1C9F2AB452}" presName="composite" presStyleCnt="0"/>
      <dgm:spPr/>
    </dgm:pt>
    <dgm:pt modelId="{1D3DDB59-F6ED-442F-B735-88A1653235D5}" type="pres">
      <dgm:prSet presAssocID="{07DBD47F-8D8D-492E-997C-0A1C9F2AB452}" presName="rect1" presStyleLbl="trAlignAcc1" presStyleIdx="0" presStyleCnt="5">
        <dgm:presLayoutVars>
          <dgm:bulletEnabled val="1"/>
        </dgm:presLayoutVars>
      </dgm:prSet>
      <dgm:spPr/>
      <dgm:t>
        <a:bodyPr/>
        <a:lstStyle/>
        <a:p>
          <a:endParaRPr lang="es-CL"/>
        </a:p>
      </dgm:t>
    </dgm:pt>
    <dgm:pt modelId="{791B91CC-C219-451A-A28B-C0E787067FE2}" type="pres">
      <dgm:prSet presAssocID="{07DBD47F-8D8D-492E-997C-0A1C9F2AB452}" presName="rect2" presStyleLbl="fgImgPlace1" presStyleIdx="0" presStyleCnt="5"/>
      <dgm:spPr>
        <a:blipFill rotWithShape="1">
          <a:blip xmlns:r="http://schemas.openxmlformats.org/officeDocument/2006/relationships" r:embed="rId1"/>
          <a:stretch>
            <a:fillRect/>
          </a:stretch>
        </a:blipFill>
      </dgm:spPr>
    </dgm:pt>
    <dgm:pt modelId="{9AA2D417-CABB-41E7-93AA-EFAFFEF4BB48}" type="pres">
      <dgm:prSet presAssocID="{272B4CE9-7ED3-45F0-8D0D-23380638C1FB}" presName="sibTrans" presStyleCnt="0"/>
      <dgm:spPr/>
    </dgm:pt>
    <dgm:pt modelId="{E7E58719-205C-4007-ABC0-46968C9558B5}" type="pres">
      <dgm:prSet presAssocID="{3763053E-EC24-494A-8EE7-C40BE45B7DBC}" presName="composite" presStyleCnt="0"/>
      <dgm:spPr/>
    </dgm:pt>
    <dgm:pt modelId="{EF5B6C67-AFFB-4D4B-A31A-3E1B816C6881}" type="pres">
      <dgm:prSet presAssocID="{3763053E-EC24-494A-8EE7-C40BE45B7DBC}" presName="rect1" presStyleLbl="trAlignAcc1" presStyleIdx="1" presStyleCnt="5">
        <dgm:presLayoutVars>
          <dgm:bulletEnabled val="1"/>
        </dgm:presLayoutVars>
      </dgm:prSet>
      <dgm:spPr/>
      <dgm:t>
        <a:bodyPr/>
        <a:lstStyle/>
        <a:p>
          <a:endParaRPr lang="es-CL"/>
        </a:p>
      </dgm:t>
    </dgm:pt>
    <dgm:pt modelId="{BF574832-2254-4FB2-8714-254ADA8A0F26}" type="pres">
      <dgm:prSet presAssocID="{3763053E-EC24-494A-8EE7-C40BE45B7DBC}" presName="rect2" presStyleLbl="fgImgPlace1" presStyleIdx="1" presStyleCnt="5"/>
      <dgm:spPr>
        <a:blipFill rotWithShape="1">
          <a:blip xmlns:r="http://schemas.openxmlformats.org/officeDocument/2006/relationships" r:embed="rId2"/>
          <a:stretch>
            <a:fillRect/>
          </a:stretch>
        </a:blipFill>
      </dgm:spPr>
    </dgm:pt>
    <dgm:pt modelId="{05E4AA30-A5D4-4951-A457-0B14707E3504}" type="pres">
      <dgm:prSet presAssocID="{C21A0084-43FE-4B4C-A280-3FDF061EB163}" presName="sibTrans" presStyleCnt="0"/>
      <dgm:spPr/>
    </dgm:pt>
    <dgm:pt modelId="{65F7BC51-AEC7-42E7-9D9B-FE018ED60F50}" type="pres">
      <dgm:prSet presAssocID="{1B5171E4-C25C-4E17-8964-A5260BAA21BA}" presName="composite" presStyleCnt="0"/>
      <dgm:spPr/>
    </dgm:pt>
    <dgm:pt modelId="{FF3976AF-EA01-43E2-9827-91526463E315}" type="pres">
      <dgm:prSet presAssocID="{1B5171E4-C25C-4E17-8964-A5260BAA21BA}" presName="rect1" presStyleLbl="trAlignAcc1" presStyleIdx="2" presStyleCnt="5">
        <dgm:presLayoutVars>
          <dgm:bulletEnabled val="1"/>
        </dgm:presLayoutVars>
      </dgm:prSet>
      <dgm:spPr/>
      <dgm:t>
        <a:bodyPr/>
        <a:lstStyle/>
        <a:p>
          <a:endParaRPr lang="es-CL"/>
        </a:p>
      </dgm:t>
    </dgm:pt>
    <dgm:pt modelId="{F3BA978B-5A2A-40B9-9612-5BAD64BE6FAC}" type="pres">
      <dgm:prSet presAssocID="{1B5171E4-C25C-4E17-8964-A5260BAA21BA}" presName="rect2" presStyleLbl="fgImgPlace1" presStyleIdx="2" presStyleCnt="5"/>
      <dgm:spPr>
        <a:blipFill rotWithShape="1">
          <a:blip xmlns:r="http://schemas.openxmlformats.org/officeDocument/2006/relationships" r:embed="rId3"/>
          <a:stretch>
            <a:fillRect/>
          </a:stretch>
        </a:blipFill>
      </dgm:spPr>
    </dgm:pt>
    <dgm:pt modelId="{3E7C772E-0D3B-4C71-9DCC-0EA97253127F}" type="pres">
      <dgm:prSet presAssocID="{59908D02-16A5-4A51-95B7-9D37ECA42C33}" presName="sibTrans" presStyleCnt="0"/>
      <dgm:spPr/>
    </dgm:pt>
    <dgm:pt modelId="{EBDA7435-980F-4C8D-A1AE-D82FA0ECC600}" type="pres">
      <dgm:prSet presAssocID="{66FE4DF5-AEE7-4A81-9ADC-A520647DAC50}" presName="composite" presStyleCnt="0"/>
      <dgm:spPr/>
    </dgm:pt>
    <dgm:pt modelId="{5A6BEF17-3F1D-4A65-A0B7-3A0C6180736C}" type="pres">
      <dgm:prSet presAssocID="{66FE4DF5-AEE7-4A81-9ADC-A520647DAC50}" presName="rect1" presStyleLbl="trAlignAcc1" presStyleIdx="3" presStyleCnt="5">
        <dgm:presLayoutVars>
          <dgm:bulletEnabled val="1"/>
        </dgm:presLayoutVars>
      </dgm:prSet>
      <dgm:spPr/>
      <dgm:t>
        <a:bodyPr/>
        <a:lstStyle/>
        <a:p>
          <a:endParaRPr lang="es-CL"/>
        </a:p>
      </dgm:t>
    </dgm:pt>
    <dgm:pt modelId="{6B381DB0-BA5E-421C-9795-CC062AC11CBA}" type="pres">
      <dgm:prSet presAssocID="{66FE4DF5-AEE7-4A81-9ADC-A520647DAC50}" presName="rect2" presStyleLbl="fgImgPlace1" presStyleIdx="3" presStyleCnt="5"/>
      <dgm:spPr>
        <a:blipFill rotWithShape="1">
          <a:blip xmlns:r="http://schemas.openxmlformats.org/officeDocument/2006/relationships" r:embed="rId4"/>
          <a:stretch>
            <a:fillRect/>
          </a:stretch>
        </a:blipFill>
      </dgm:spPr>
    </dgm:pt>
    <dgm:pt modelId="{BCE897C2-9F93-4490-A2D8-AE458308C895}" type="pres">
      <dgm:prSet presAssocID="{39C3085C-C9FF-45EC-9370-DA4566D4DE29}" presName="sibTrans" presStyleCnt="0"/>
      <dgm:spPr/>
    </dgm:pt>
    <dgm:pt modelId="{B581D4D4-A52D-4395-9D41-61B16A9A522A}" type="pres">
      <dgm:prSet presAssocID="{F93B053B-1E3A-4139-9873-3C12BB1BAF72}" presName="composite" presStyleCnt="0"/>
      <dgm:spPr/>
    </dgm:pt>
    <dgm:pt modelId="{4262EDA0-BBBB-42EA-A213-26D351A404B7}" type="pres">
      <dgm:prSet presAssocID="{F93B053B-1E3A-4139-9873-3C12BB1BAF72}" presName="rect1" presStyleLbl="trAlignAcc1" presStyleIdx="4" presStyleCnt="5" custScaleX="151305" custScaleY="116025">
        <dgm:presLayoutVars>
          <dgm:bulletEnabled val="1"/>
        </dgm:presLayoutVars>
      </dgm:prSet>
      <dgm:spPr/>
      <dgm:t>
        <a:bodyPr/>
        <a:lstStyle/>
        <a:p>
          <a:endParaRPr lang="es-CL"/>
        </a:p>
      </dgm:t>
    </dgm:pt>
    <dgm:pt modelId="{7078F804-4A44-426D-A537-11B3082785FE}" type="pres">
      <dgm:prSet presAssocID="{F93B053B-1E3A-4139-9873-3C12BB1BAF72}" presName="rect2" presStyleLbl="fgImgPlace1" presStyleIdx="4" presStyleCnt="5" custLinFactX="-62061" custLinFactNeighborX="-100000" custLinFactNeighborY="-1480"/>
      <dgm:spPr>
        <a:blipFill rotWithShape="1">
          <a:blip xmlns:r="http://schemas.openxmlformats.org/officeDocument/2006/relationships" r:embed="rId3"/>
          <a:stretch>
            <a:fillRect/>
          </a:stretch>
        </a:blipFill>
      </dgm:spPr>
    </dgm:pt>
  </dgm:ptLst>
  <dgm:cxnLst>
    <dgm:cxn modelId="{4A94BDCB-3162-4177-9E65-537020E4EEE1}" type="presOf" srcId="{C431B8C1-8A82-40F6-BB7F-54EB3620E362}" destId="{1D3DDB59-F6ED-442F-B735-88A1653235D5}" srcOrd="0" destOrd="1" presId="urn:microsoft.com/office/officeart/2008/layout/PictureStrips"/>
    <dgm:cxn modelId="{A2732E8E-F959-4476-8506-93953FE9D62F}" type="presOf" srcId="{FD57EF7F-0F39-4D06-98AA-4737D5FA8E4D}" destId="{EF5B6C67-AFFB-4D4B-A31A-3E1B816C6881}" srcOrd="0" destOrd="1" presId="urn:microsoft.com/office/officeart/2008/layout/PictureStrips"/>
    <dgm:cxn modelId="{E57CDF79-9EEA-40F7-8995-5725B4A269C3}" srcId="{07DBD47F-8D8D-492E-997C-0A1C9F2AB452}" destId="{C431B8C1-8A82-40F6-BB7F-54EB3620E362}" srcOrd="0" destOrd="0" parTransId="{D13F56D3-B598-467A-B1E8-21A3B3BA197B}" sibTransId="{2C2A2885-03D3-49FA-9F00-2427757041F9}"/>
    <dgm:cxn modelId="{902A4E21-6BFA-4D0A-8AE6-6BA2C7353477}" type="presOf" srcId="{352E05D1-FA46-4B59-BF2A-E697494AC8D5}" destId="{5A6BEF17-3F1D-4A65-A0B7-3A0C6180736C}" srcOrd="0" destOrd="1" presId="urn:microsoft.com/office/officeart/2008/layout/PictureStrips"/>
    <dgm:cxn modelId="{7B9F18AE-1DC6-4815-9AA0-34B3CF9D5E85}" type="presOf" srcId="{3EA613F2-4493-43C6-A004-211666229CA5}" destId="{4262EDA0-BBBB-42EA-A213-26D351A404B7}" srcOrd="0" destOrd="3" presId="urn:microsoft.com/office/officeart/2008/layout/PictureStrips"/>
    <dgm:cxn modelId="{DF446167-061B-464E-B219-27AEF9A703CC}" srcId="{7C862A5F-C9E3-49B2-A883-332EE7C8B678}" destId="{3EA613F2-4493-43C6-A004-211666229CA5}" srcOrd="1" destOrd="0" parTransId="{E292015B-ADF9-4620-A08D-8F29E3FDFA38}" sibTransId="{472511F5-D2A0-4130-BD37-FA04F1375D26}"/>
    <dgm:cxn modelId="{78226721-8354-4A56-B955-5251D45A7DAB}" srcId="{E0AD9B1C-53BC-4300-9785-B4881D5F541A}" destId="{1B5171E4-C25C-4E17-8964-A5260BAA21BA}" srcOrd="2" destOrd="0" parTransId="{257A4FD6-A669-4936-B120-23CAC96922EE}" sibTransId="{59908D02-16A5-4A51-95B7-9D37ECA42C33}"/>
    <dgm:cxn modelId="{F776A192-4DB5-4950-9AD0-1913678F8FAD}" srcId="{E0AD9B1C-53BC-4300-9785-B4881D5F541A}" destId="{3763053E-EC24-494A-8EE7-C40BE45B7DBC}" srcOrd="1" destOrd="0" parTransId="{0C5EFB24-A9F2-4D96-A717-FFD63E8D98F0}" sibTransId="{C21A0084-43FE-4B4C-A280-3FDF061EB163}"/>
    <dgm:cxn modelId="{FA381974-AFDB-470D-88E6-A488AC63C503}" srcId="{3763053E-EC24-494A-8EE7-C40BE45B7DBC}" destId="{FD57EF7F-0F39-4D06-98AA-4737D5FA8E4D}" srcOrd="0" destOrd="0" parTransId="{EB5162C5-F507-417F-A19C-6CF983F8306B}" sibTransId="{FE32BA9A-8D91-4EA6-97BA-A07EBE1B6016}"/>
    <dgm:cxn modelId="{FD7B1584-6FDB-4A77-A5A3-FD1CA25709BE}" srcId="{E0AD9B1C-53BC-4300-9785-B4881D5F541A}" destId="{07DBD47F-8D8D-492E-997C-0A1C9F2AB452}" srcOrd="0" destOrd="0" parTransId="{0236857C-F2DD-4FBB-9826-7EA3CD2188CE}" sibTransId="{272B4CE9-7ED3-45F0-8D0D-23380638C1FB}"/>
    <dgm:cxn modelId="{23F2FE81-F2F5-4A2B-A0BB-88A2105A74A5}" type="presOf" srcId="{F93B053B-1E3A-4139-9873-3C12BB1BAF72}" destId="{4262EDA0-BBBB-42EA-A213-26D351A404B7}" srcOrd="0" destOrd="0" presId="urn:microsoft.com/office/officeart/2008/layout/PictureStrips"/>
    <dgm:cxn modelId="{C3F5F0F9-2B51-494A-A50A-FE54A24356CC}" type="presOf" srcId="{C507995D-EFAE-4801-B530-A53A88F43041}" destId="{FF3976AF-EA01-43E2-9827-91526463E315}" srcOrd="0" destOrd="1" presId="urn:microsoft.com/office/officeart/2008/layout/PictureStrips"/>
    <dgm:cxn modelId="{8C4C8F18-FBC9-46FB-B29A-D2091C65C445}" srcId="{F93B053B-1E3A-4139-9873-3C12BB1BAF72}" destId="{7C862A5F-C9E3-49B2-A883-332EE7C8B678}" srcOrd="0" destOrd="0" parTransId="{A2D9E8F5-2E64-4399-8F8D-D19876C6B82F}" sibTransId="{F12A460B-35D1-4152-95D8-E611D5856D41}"/>
    <dgm:cxn modelId="{DD1467C7-0E5C-43C6-BCCE-511F35039E9E}" type="presOf" srcId="{7C862A5F-C9E3-49B2-A883-332EE7C8B678}" destId="{4262EDA0-BBBB-42EA-A213-26D351A404B7}" srcOrd="0" destOrd="1" presId="urn:microsoft.com/office/officeart/2008/layout/PictureStrips"/>
    <dgm:cxn modelId="{7D75523D-F5EB-48A1-BB27-0B858497C4C1}" srcId="{7C862A5F-C9E3-49B2-A883-332EE7C8B678}" destId="{9AC7CD46-0606-4E90-9587-F514CE3FC1DD}" srcOrd="0" destOrd="0" parTransId="{0BE955FF-BDE5-47F2-8872-ADC188F795E4}" sibTransId="{5A3CE3AF-6892-4C8C-9269-EDF65DD4E5DC}"/>
    <dgm:cxn modelId="{87069F37-FD45-4D57-8EB0-8049975E3194}" type="presOf" srcId="{9AC7CD46-0606-4E90-9587-F514CE3FC1DD}" destId="{4262EDA0-BBBB-42EA-A213-26D351A404B7}" srcOrd="0" destOrd="2" presId="urn:microsoft.com/office/officeart/2008/layout/PictureStrips"/>
    <dgm:cxn modelId="{E11AE5D7-6388-4391-9944-3FF68962EE71}" type="presOf" srcId="{E0AD9B1C-53BC-4300-9785-B4881D5F541A}" destId="{C9EBFEBD-47F9-4059-83F8-404070A75550}" srcOrd="0" destOrd="0" presId="urn:microsoft.com/office/officeart/2008/layout/PictureStrips"/>
    <dgm:cxn modelId="{ADA7385F-5A10-4107-B04A-B84BB5DD51A7}" srcId="{66FE4DF5-AEE7-4A81-9ADC-A520647DAC50}" destId="{352E05D1-FA46-4B59-BF2A-E697494AC8D5}" srcOrd="0" destOrd="0" parTransId="{DB956B5E-644B-4DB8-A8CE-FFA32AED27C0}" sibTransId="{7DCB73E5-117A-470B-9C7B-62D9DA889735}"/>
    <dgm:cxn modelId="{7D9160EA-EEC0-4D30-8D22-EE812EDD1165}" type="presOf" srcId="{66FE4DF5-AEE7-4A81-9ADC-A520647DAC50}" destId="{5A6BEF17-3F1D-4A65-A0B7-3A0C6180736C}" srcOrd="0" destOrd="0" presId="urn:microsoft.com/office/officeart/2008/layout/PictureStrips"/>
    <dgm:cxn modelId="{4EFE8C20-2567-459D-A220-C9E023B8A9A1}" type="presOf" srcId="{07DBD47F-8D8D-492E-997C-0A1C9F2AB452}" destId="{1D3DDB59-F6ED-442F-B735-88A1653235D5}" srcOrd="0" destOrd="0" presId="urn:microsoft.com/office/officeart/2008/layout/PictureStrips"/>
    <dgm:cxn modelId="{8517D507-DEDE-4D40-BC02-AC176370E43A}" srcId="{E0AD9B1C-53BC-4300-9785-B4881D5F541A}" destId="{66FE4DF5-AEE7-4A81-9ADC-A520647DAC50}" srcOrd="3" destOrd="0" parTransId="{5AFCA89C-DDF9-4E85-83A2-663E01204D59}" sibTransId="{39C3085C-C9FF-45EC-9370-DA4566D4DE29}"/>
    <dgm:cxn modelId="{C48B1667-E8CA-4E15-A5C7-637C71BE3114}" type="presOf" srcId="{3763053E-EC24-494A-8EE7-C40BE45B7DBC}" destId="{EF5B6C67-AFFB-4D4B-A31A-3E1B816C6881}" srcOrd="0" destOrd="0" presId="urn:microsoft.com/office/officeart/2008/layout/PictureStrips"/>
    <dgm:cxn modelId="{EF1BB41D-9593-4090-9996-AD306F06FF48}" srcId="{1B5171E4-C25C-4E17-8964-A5260BAA21BA}" destId="{C507995D-EFAE-4801-B530-A53A88F43041}" srcOrd="0" destOrd="0" parTransId="{9907008D-BAC5-4630-8767-A93AAFCE0E3B}" sibTransId="{4B0F915D-80E3-4169-89C1-22776F2D6CEF}"/>
    <dgm:cxn modelId="{036A05D3-7E86-4BEB-92D9-180894B0F1F1}" srcId="{E0AD9B1C-53BC-4300-9785-B4881D5F541A}" destId="{F93B053B-1E3A-4139-9873-3C12BB1BAF72}" srcOrd="4" destOrd="0" parTransId="{23993F1A-6C8A-4BF6-BA28-4AE9738B82BD}" sibTransId="{BB2C438E-834B-4584-88BD-84ED6CF1313B}"/>
    <dgm:cxn modelId="{051A9FB2-97FF-4A74-AEC4-79F35D14A7D8}" type="presOf" srcId="{1B5171E4-C25C-4E17-8964-A5260BAA21BA}" destId="{FF3976AF-EA01-43E2-9827-91526463E315}" srcOrd="0" destOrd="0" presId="urn:microsoft.com/office/officeart/2008/layout/PictureStrips"/>
    <dgm:cxn modelId="{A87DFC5B-110A-4C05-BF5A-E966F156B19C}" type="presParOf" srcId="{C9EBFEBD-47F9-4059-83F8-404070A75550}" destId="{7F57957A-F32D-4F59-876E-9BD9993CA4D5}" srcOrd="0" destOrd="0" presId="urn:microsoft.com/office/officeart/2008/layout/PictureStrips"/>
    <dgm:cxn modelId="{5294D4AD-DB8A-467B-81E9-6F2F6EA28251}" type="presParOf" srcId="{7F57957A-F32D-4F59-876E-9BD9993CA4D5}" destId="{1D3DDB59-F6ED-442F-B735-88A1653235D5}" srcOrd="0" destOrd="0" presId="urn:microsoft.com/office/officeart/2008/layout/PictureStrips"/>
    <dgm:cxn modelId="{E840EC25-E75A-4C8C-BCEA-59025C43B97E}" type="presParOf" srcId="{7F57957A-F32D-4F59-876E-9BD9993CA4D5}" destId="{791B91CC-C219-451A-A28B-C0E787067FE2}" srcOrd="1" destOrd="0" presId="urn:microsoft.com/office/officeart/2008/layout/PictureStrips"/>
    <dgm:cxn modelId="{90EA8640-05CC-4EC7-85D6-5B28F56FCD20}" type="presParOf" srcId="{C9EBFEBD-47F9-4059-83F8-404070A75550}" destId="{9AA2D417-CABB-41E7-93AA-EFAFFEF4BB48}" srcOrd="1" destOrd="0" presId="urn:microsoft.com/office/officeart/2008/layout/PictureStrips"/>
    <dgm:cxn modelId="{C31DC6D7-5190-4A42-A1C5-B40C83AD33A0}" type="presParOf" srcId="{C9EBFEBD-47F9-4059-83F8-404070A75550}" destId="{E7E58719-205C-4007-ABC0-46968C9558B5}" srcOrd="2" destOrd="0" presId="urn:microsoft.com/office/officeart/2008/layout/PictureStrips"/>
    <dgm:cxn modelId="{FF22C7B0-6058-41D2-8177-16CE3F8EC0DD}" type="presParOf" srcId="{E7E58719-205C-4007-ABC0-46968C9558B5}" destId="{EF5B6C67-AFFB-4D4B-A31A-3E1B816C6881}" srcOrd="0" destOrd="0" presId="urn:microsoft.com/office/officeart/2008/layout/PictureStrips"/>
    <dgm:cxn modelId="{38E0853C-4608-4B0A-93A4-5DFDAD756C30}" type="presParOf" srcId="{E7E58719-205C-4007-ABC0-46968C9558B5}" destId="{BF574832-2254-4FB2-8714-254ADA8A0F26}" srcOrd="1" destOrd="0" presId="urn:microsoft.com/office/officeart/2008/layout/PictureStrips"/>
    <dgm:cxn modelId="{4691B495-10B1-4321-9AB2-B8809FBEFFCC}" type="presParOf" srcId="{C9EBFEBD-47F9-4059-83F8-404070A75550}" destId="{05E4AA30-A5D4-4951-A457-0B14707E3504}" srcOrd="3" destOrd="0" presId="urn:microsoft.com/office/officeart/2008/layout/PictureStrips"/>
    <dgm:cxn modelId="{D4E02AB1-11A5-4635-9CC5-31F97CA731B6}" type="presParOf" srcId="{C9EBFEBD-47F9-4059-83F8-404070A75550}" destId="{65F7BC51-AEC7-42E7-9D9B-FE018ED60F50}" srcOrd="4" destOrd="0" presId="urn:microsoft.com/office/officeart/2008/layout/PictureStrips"/>
    <dgm:cxn modelId="{55B46914-E761-4378-85E6-D40AE992BCF8}" type="presParOf" srcId="{65F7BC51-AEC7-42E7-9D9B-FE018ED60F50}" destId="{FF3976AF-EA01-43E2-9827-91526463E315}" srcOrd="0" destOrd="0" presId="urn:microsoft.com/office/officeart/2008/layout/PictureStrips"/>
    <dgm:cxn modelId="{39323569-A61C-4F49-99BC-C43FEF56B6E6}" type="presParOf" srcId="{65F7BC51-AEC7-42E7-9D9B-FE018ED60F50}" destId="{F3BA978B-5A2A-40B9-9612-5BAD64BE6FAC}" srcOrd="1" destOrd="0" presId="urn:microsoft.com/office/officeart/2008/layout/PictureStrips"/>
    <dgm:cxn modelId="{27118C50-ECF8-4BBC-B4F0-7819A43040CA}" type="presParOf" srcId="{C9EBFEBD-47F9-4059-83F8-404070A75550}" destId="{3E7C772E-0D3B-4C71-9DCC-0EA97253127F}" srcOrd="5" destOrd="0" presId="urn:microsoft.com/office/officeart/2008/layout/PictureStrips"/>
    <dgm:cxn modelId="{F9427A35-1041-4BD9-80D3-5B33BF947D8A}" type="presParOf" srcId="{C9EBFEBD-47F9-4059-83F8-404070A75550}" destId="{EBDA7435-980F-4C8D-A1AE-D82FA0ECC600}" srcOrd="6" destOrd="0" presId="urn:microsoft.com/office/officeart/2008/layout/PictureStrips"/>
    <dgm:cxn modelId="{4FDB7B50-8587-474E-B6C3-67352741707C}" type="presParOf" srcId="{EBDA7435-980F-4C8D-A1AE-D82FA0ECC600}" destId="{5A6BEF17-3F1D-4A65-A0B7-3A0C6180736C}" srcOrd="0" destOrd="0" presId="urn:microsoft.com/office/officeart/2008/layout/PictureStrips"/>
    <dgm:cxn modelId="{F7571612-C2B4-4A5F-92D9-27D8A7371296}" type="presParOf" srcId="{EBDA7435-980F-4C8D-A1AE-D82FA0ECC600}" destId="{6B381DB0-BA5E-421C-9795-CC062AC11CBA}" srcOrd="1" destOrd="0" presId="urn:microsoft.com/office/officeart/2008/layout/PictureStrips"/>
    <dgm:cxn modelId="{D3CCCCCB-A414-4484-BC24-3CAD447955FF}" type="presParOf" srcId="{C9EBFEBD-47F9-4059-83F8-404070A75550}" destId="{BCE897C2-9F93-4490-A2D8-AE458308C895}" srcOrd="7" destOrd="0" presId="urn:microsoft.com/office/officeart/2008/layout/PictureStrips"/>
    <dgm:cxn modelId="{D2D72015-6087-464C-B302-75D3EDF0BC3B}" type="presParOf" srcId="{C9EBFEBD-47F9-4059-83F8-404070A75550}" destId="{B581D4D4-A52D-4395-9D41-61B16A9A522A}" srcOrd="8" destOrd="0" presId="urn:microsoft.com/office/officeart/2008/layout/PictureStrips"/>
    <dgm:cxn modelId="{8F0E1CC9-5C02-4104-8D1F-B1AD08A83823}" type="presParOf" srcId="{B581D4D4-A52D-4395-9D41-61B16A9A522A}" destId="{4262EDA0-BBBB-42EA-A213-26D351A404B7}" srcOrd="0" destOrd="0" presId="urn:microsoft.com/office/officeart/2008/layout/PictureStrips"/>
    <dgm:cxn modelId="{96F2CBCD-75BD-44C2-A758-84446EA70789}" type="presParOf" srcId="{B581D4D4-A52D-4395-9D41-61B16A9A522A}" destId="{7078F804-4A44-426D-A537-11B3082785FE}"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DDB59-F6ED-442F-B735-88A1653235D5}">
      <dsp:nvSpPr>
        <dsp:cNvPr id="0" name=""/>
        <dsp:cNvSpPr/>
      </dsp:nvSpPr>
      <dsp:spPr>
        <a:xfrm>
          <a:off x="155363" y="410031"/>
          <a:ext cx="3649207" cy="114037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72416" tIns="60960" rIns="60960" bIns="60960" numCol="1" spcCol="1270" anchor="t" anchorCtr="0">
          <a:noAutofit/>
        </a:bodyPr>
        <a:lstStyle/>
        <a:p>
          <a:pPr lvl="0" algn="l" defTabSz="711200">
            <a:lnSpc>
              <a:spcPct val="90000"/>
            </a:lnSpc>
            <a:spcBef>
              <a:spcPct val="0"/>
            </a:spcBef>
            <a:spcAft>
              <a:spcPct val="35000"/>
            </a:spcAft>
          </a:pPr>
          <a:r>
            <a:rPr lang="es-CL" sz="1600" b="1" kern="1200" dirty="0" smtClean="0"/>
            <a:t>Total de casos de prueba</a:t>
          </a:r>
          <a:endParaRPr lang="es-CL" sz="1600" b="1" kern="1200" dirty="0"/>
        </a:p>
        <a:p>
          <a:pPr marL="171450" lvl="1" indent="-171450" algn="l" defTabSz="711200">
            <a:lnSpc>
              <a:spcPct val="90000"/>
            </a:lnSpc>
            <a:spcBef>
              <a:spcPct val="0"/>
            </a:spcBef>
            <a:spcAft>
              <a:spcPct val="15000"/>
            </a:spcAft>
            <a:buChar char="••"/>
          </a:pPr>
          <a:r>
            <a:rPr lang="es-CL" sz="1600" kern="1200" dirty="0" smtClean="0"/>
            <a:t>El número de casos diseñados</a:t>
          </a:r>
          <a:endParaRPr lang="es-CL" sz="1600" kern="1200" dirty="0"/>
        </a:p>
      </dsp:txBody>
      <dsp:txXfrm>
        <a:off x="155363" y="410031"/>
        <a:ext cx="3649207" cy="1140377"/>
      </dsp:txXfrm>
    </dsp:sp>
    <dsp:sp modelId="{791B91CC-C219-451A-A28B-C0E787067FE2}">
      <dsp:nvSpPr>
        <dsp:cNvPr id="0" name=""/>
        <dsp:cNvSpPr/>
      </dsp:nvSpPr>
      <dsp:spPr>
        <a:xfrm>
          <a:off x="3313" y="245310"/>
          <a:ext cx="798264" cy="1197396"/>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5B6C67-AFFB-4D4B-A31A-3E1B816C6881}">
      <dsp:nvSpPr>
        <dsp:cNvPr id="0" name=""/>
        <dsp:cNvSpPr/>
      </dsp:nvSpPr>
      <dsp:spPr>
        <a:xfrm>
          <a:off x="4187334" y="410031"/>
          <a:ext cx="3649207" cy="114037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72416" tIns="60960" rIns="60960" bIns="60960" numCol="1" spcCol="1270" anchor="t" anchorCtr="0">
          <a:noAutofit/>
        </a:bodyPr>
        <a:lstStyle/>
        <a:p>
          <a:pPr lvl="0" algn="l" defTabSz="711200">
            <a:lnSpc>
              <a:spcPct val="90000"/>
            </a:lnSpc>
            <a:spcBef>
              <a:spcPct val="0"/>
            </a:spcBef>
            <a:spcAft>
              <a:spcPct val="35000"/>
            </a:spcAft>
          </a:pPr>
          <a:r>
            <a:rPr lang="es-CL" sz="1600" b="1" kern="1200" dirty="0" smtClean="0"/>
            <a:t>Casos de prueba exitosos</a:t>
          </a:r>
          <a:endParaRPr lang="es-CL" sz="1600" b="1" kern="1200" dirty="0"/>
        </a:p>
        <a:p>
          <a:pPr marL="171450" lvl="1" indent="-171450" algn="l" defTabSz="711200">
            <a:lnSpc>
              <a:spcPct val="90000"/>
            </a:lnSpc>
            <a:spcBef>
              <a:spcPct val="0"/>
            </a:spcBef>
            <a:spcAft>
              <a:spcPct val="15000"/>
            </a:spcAft>
            <a:buChar char="••"/>
          </a:pPr>
          <a:r>
            <a:rPr lang="es-CL" sz="1600" kern="1200" dirty="0" smtClean="0"/>
            <a:t>El número total de casos que se realizaron no tienen defectos</a:t>
          </a:r>
          <a:endParaRPr lang="es-CL" sz="1600" kern="1200" dirty="0"/>
        </a:p>
      </dsp:txBody>
      <dsp:txXfrm>
        <a:off x="4187334" y="410031"/>
        <a:ext cx="3649207" cy="1140377"/>
      </dsp:txXfrm>
    </dsp:sp>
    <dsp:sp modelId="{BF574832-2254-4FB2-8714-254ADA8A0F26}">
      <dsp:nvSpPr>
        <dsp:cNvPr id="0" name=""/>
        <dsp:cNvSpPr/>
      </dsp:nvSpPr>
      <dsp:spPr>
        <a:xfrm>
          <a:off x="4035284" y="245310"/>
          <a:ext cx="798264" cy="1197396"/>
        </a:xfrm>
        <a:prstGeom prst="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3976AF-EA01-43E2-9827-91526463E315}">
      <dsp:nvSpPr>
        <dsp:cNvPr id="0" name=""/>
        <dsp:cNvSpPr/>
      </dsp:nvSpPr>
      <dsp:spPr>
        <a:xfrm>
          <a:off x="155363" y="1845640"/>
          <a:ext cx="3649207" cy="114037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72416" tIns="60960" rIns="60960" bIns="60960" numCol="1" spcCol="1270" anchor="t" anchorCtr="0">
          <a:noAutofit/>
        </a:bodyPr>
        <a:lstStyle/>
        <a:p>
          <a:pPr lvl="0" algn="l" defTabSz="711200">
            <a:lnSpc>
              <a:spcPct val="90000"/>
            </a:lnSpc>
            <a:spcBef>
              <a:spcPct val="0"/>
            </a:spcBef>
            <a:spcAft>
              <a:spcPct val="35000"/>
            </a:spcAft>
          </a:pPr>
          <a:r>
            <a:rPr lang="es-CL" sz="1600" b="1" kern="1200" dirty="0" smtClean="0"/>
            <a:t>Casos de prueba defectuosos</a:t>
          </a:r>
          <a:endParaRPr lang="es-CL" sz="1600" b="1" kern="1200" dirty="0"/>
        </a:p>
        <a:p>
          <a:pPr marL="171450" lvl="1" indent="-171450" algn="l" defTabSz="711200">
            <a:lnSpc>
              <a:spcPct val="90000"/>
            </a:lnSpc>
            <a:spcBef>
              <a:spcPct val="0"/>
            </a:spcBef>
            <a:spcAft>
              <a:spcPct val="15000"/>
            </a:spcAft>
            <a:buChar char="••"/>
          </a:pPr>
          <a:r>
            <a:rPr lang="es-CL" sz="1600" kern="1200" dirty="0" smtClean="0"/>
            <a:t>El número total de casos que se realizaron tienen defectos</a:t>
          </a:r>
          <a:endParaRPr lang="es-CL" sz="1600" kern="1200" dirty="0"/>
        </a:p>
      </dsp:txBody>
      <dsp:txXfrm>
        <a:off x="155363" y="1845640"/>
        <a:ext cx="3649207" cy="1140377"/>
      </dsp:txXfrm>
    </dsp:sp>
    <dsp:sp modelId="{F3BA978B-5A2A-40B9-9612-5BAD64BE6FAC}">
      <dsp:nvSpPr>
        <dsp:cNvPr id="0" name=""/>
        <dsp:cNvSpPr/>
      </dsp:nvSpPr>
      <dsp:spPr>
        <a:xfrm>
          <a:off x="3313" y="1680919"/>
          <a:ext cx="798264" cy="1197396"/>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6BEF17-3F1D-4A65-A0B7-3A0C6180736C}">
      <dsp:nvSpPr>
        <dsp:cNvPr id="0" name=""/>
        <dsp:cNvSpPr/>
      </dsp:nvSpPr>
      <dsp:spPr>
        <a:xfrm>
          <a:off x="4187334" y="1845640"/>
          <a:ext cx="3649207" cy="114037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72416" tIns="60960" rIns="60960" bIns="60960" numCol="1" spcCol="1270" anchor="t" anchorCtr="0">
          <a:noAutofit/>
        </a:bodyPr>
        <a:lstStyle/>
        <a:p>
          <a:pPr lvl="0" algn="l" defTabSz="711200">
            <a:lnSpc>
              <a:spcPct val="90000"/>
            </a:lnSpc>
            <a:spcBef>
              <a:spcPct val="0"/>
            </a:spcBef>
            <a:spcAft>
              <a:spcPct val="35000"/>
            </a:spcAft>
          </a:pPr>
          <a:r>
            <a:rPr lang="es-CL" sz="1600" b="1" kern="1200" dirty="0" smtClean="0"/>
            <a:t>Casos de prueba que no aplican</a:t>
          </a:r>
          <a:endParaRPr lang="es-CL" sz="1600" b="1" kern="1200" dirty="0"/>
        </a:p>
        <a:p>
          <a:pPr marL="171450" lvl="1" indent="-171450" algn="l" defTabSz="711200">
            <a:lnSpc>
              <a:spcPct val="90000"/>
            </a:lnSpc>
            <a:spcBef>
              <a:spcPct val="0"/>
            </a:spcBef>
            <a:spcAft>
              <a:spcPct val="15000"/>
            </a:spcAft>
            <a:buChar char="••"/>
          </a:pPr>
          <a:r>
            <a:rPr lang="es-CL" sz="1600" kern="1200" dirty="0" smtClean="0"/>
            <a:t>El número total de casos que se diseñaron pero no se realizaron</a:t>
          </a:r>
          <a:endParaRPr lang="es-CL" sz="1600" kern="1200" dirty="0"/>
        </a:p>
      </dsp:txBody>
      <dsp:txXfrm>
        <a:off x="4187334" y="1845640"/>
        <a:ext cx="3649207" cy="1140377"/>
      </dsp:txXfrm>
    </dsp:sp>
    <dsp:sp modelId="{6B381DB0-BA5E-421C-9795-CC062AC11CBA}">
      <dsp:nvSpPr>
        <dsp:cNvPr id="0" name=""/>
        <dsp:cNvSpPr/>
      </dsp:nvSpPr>
      <dsp:spPr>
        <a:xfrm>
          <a:off x="4035284" y="1680919"/>
          <a:ext cx="798264" cy="1197396"/>
        </a:xfrm>
        <a:prstGeom prst="rect">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62EDA0-BBBB-42EA-A213-26D351A404B7}">
      <dsp:nvSpPr>
        <dsp:cNvPr id="0" name=""/>
        <dsp:cNvSpPr/>
      </dsp:nvSpPr>
      <dsp:spPr>
        <a:xfrm>
          <a:off x="1159210" y="3189876"/>
          <a:ext cx="5521434" cy="1323122"/>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72416" tIns="60960" rIns="60960" bIns="60960" numCol="1" spcCol="1270" anchor="t" anchorCtr="0">
          <a:noAutofit/>
        </a:bodyPr>
        <a:lstStyle/>
        <a:p>
          <a:pPr lvl="0" algn="l" defTabSz="711200">
            <a:lnSpc>
              <a:spcPct val="90000"/>
            </a:lnSpc>
            <a:spcBef>
              <a:spcPct val="0"/>
            </a:spcBef>
            <a:spcAft>
              <a:spcPct val="35000"/>
            </a:spcAft>
          </a:pPr>
          <a:r>
            <a:rPr lang="es-CL" sz="1600" b="1" kern="1200" dirty="0" smtClean="0"/>
            <a:t>Defectos detectados</a:t>
          </a:r>
          <a:endParaRPr lang="es-CL" sz="1600" b="1" kern="1200" dirty="0"/>
        </a:p>
        <a:p>
          <a:pPr marL="171450" lvl="1" indent="-171450" algn="l" defTabSz="711200">
            <a:lnSpc>
              <a:spcPct val="90000"/>
            </a:lnSpc>
            <a:spcBef>
              <a:spcPct val="0"/>
            </a:spcBef>
            <a:spcAft>
              <a:spcPct val="15000"/>
            </a:spcAft>
            <a:buChar char="••"/>
          </a:pPr>
          <a:r>
            <a:rPr lang="es-CL" sz="1600" kern="1200" dirty="0" smtClean="0"/>
            <a:t>El total de defectos encontrados. No es igual al de casos de prueba defectuosos porque pueden haber:</a:t>
          </a:r>
          <a:endParaRPr lang="es-CL" sz="1600" kern="1200" dirty="0"/>
        </a:p>
        <a:p>
          <a:pPr marL="228600" lvl="2" indent="-114300" algn="l" defTabSz="533400">
            <a:lnSpc>
              <a:spcPct val="90000"/>
            </a:lnSpc>
            <a:spcBef>
              <a:spcPct val="0"/>
            </a:spcBef>
            <a:spcAft>
              <a:spcPct val="15000"/>
            </a:spcAft>
            <a:buChar char="••"/>
          </a:pPr>
          <a:r>
            <a:rPr lang="es-CL" sz="1200" kern="1200" dirty="0" smtClean="0"/>
            <a:t>Defectos que no están asociados a ningún casos de prueba</a:t>
          </a:r>
          <a:endParaRPr lang="es-CL" sz="1200" kern="1200" dirty="0"/>
        </a:p>
        <a:p>
          <a:pPr marL="228600" lvl="2" indent="-114300" algn="l" defTabSz="533400">
            <a:lnSpc>
              <a:spcPct val="90000"/>
            </a:lnSpc>
            <a:spcBef>
              <a:spcPct val="0"/>
            </a:spcBef>
            <a:spcAft>
              <a:spcPct val="15000"/>
            </a:spcAft>
            <a:buChar char="••"/>
          </a:pPr>
          <a:r>
            <a:rPr lang="es-CL" sz="1200" kern="1200" dirty="0" smtClean="0"/>
            <a:t>Un defecto que afecta varios casos de prueba</a:t>
          </a:r>
          <a:endParaRPr lang="es-CL" sz="1200" kern="1200" dirty="0"/>
        </a:p>
      </dsp:txBody>
      <dsp:txXfrm>
        <a:off x="1159210" y="3189876"/>
        <a:ext cx="5521434" cy="1323122"/>
      </dsp:txXfrm>
    </dsp:sp>
    <dsp:sp modelId="{7078F804-4A44-426D-A537-11B3082785FE}">
      <dsp:nvSpPr>
        <dsp:cNvPr id="0" name=""/>
        <dsp:cNvSpPr/>
      </dsp:nvSpPr>
      <dsp:spPr>
        <a:xfrm>
          <a:off x="649598" y="3098806"/>
          <a:ext cx="798264" cy="1197396"/>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3A8192-9663-414F-80E8-98C4DFAB9247}" type="datetimeFigureOut">
              <a:rPr lang="es-CL" smtClean="0"/>
              <a:t>13-08-2018</a:t>
            </a:fld>
            <a:endParaRPr lang="es-C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2D75F-5A95-4B6F-ADD5-5F4E49DFFFD6}" type="slidenum">
              <a:rPr lang="es-CL" smtClean="0"/>
              <a:t>‹Nº›</a:t>
            </a:fld>
            <a:endParaRPr lang="es-CL"/>
          </a:p>
        </p:txBody>
      </p:sp>
    </p:spTree>
    <p:extLst>
      <p:ext uri="{BB962C8B-B14F-4D97-AF65-F5344CB8AC3E}">
        <p14:creationId xmlns:p14="http://schemas.microsoft.com/office/powerpoint/2010/main" val="1547640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_tradnl" dirty="0" smtClean="0"/>
              <a:t>Productos</a:t>
            </a:r>
            <a:r>
              <a:rPr lang="es-ES_tradnl" baseline="0" dirty="0" smtClean="0"/>
              <a:t> de prueba: ambiente de ejecución, plan de pruebas, casos de pruebas, planilla de defectos, resumen, etc.</a:t>
            </a:r>
            <a:endParaRPr lang="es-AR" dirty="0"/>
          </a:p>
        </p:txBody>
      </p:sp>
      <p:sp>
        <p:nvSpPr>
          <p:cNvPr id="4" name="3 Marcador de número de diapositiva"/>
          <p:cNvSpPr>
            <a:spLocks noGrp="1"/>
          </p:cNvSpPr>
          <p:nvPr>
            <p:ph type="sldNum" sz="quarter" idx="10"/>
          </p:nvPr>
        </p:nvSpPr>
        <p:spPr/>
        <p:txBody>
          <a:bodyPr/>
          <a:lstStyle/>
          <a:p>
            <a:fld id="{8359BAC6-CDD1-495F-B578-B1B655A186A6}" type="slidenum">
              <a:rPr lang="es-CL" smtClean="0"/>
              <a:pPr/>
              <a:t>6</a:t>
            </a:fld>
            <a:endParaRPr lang="es-CL"/>
          </a:p>
        </p:txBody>
      </p:sp>
    </p:spTree>
    <p:extLst>
      <p:ext uri="{BB962C8B-B14F-4D97-AF65-F5344CB8AC3E}">
        <p14:creationId xmlns:p14="http://schemas.microsoft.com/office/powerpoint/2010/main" val="247008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dirty="0" smtClean="0"/>
              <a:t>Los ciclos de prueba se dan por terminados en las siguientes condiciones:</a:t>
            </a:r>
          </a:p>
          <a:p>
            <a:pPr lvl="1"/>
            <a:r>
              <a:rPr lang="es-CL" dirty="0" smtClean="0"/>
              <a:t>La aplicación no contiene defectos y esta validada por el usuario.</a:t>
            </a:r>
          </a:p>
          <a:p>
            <a:pPr lvl="1"/>
            <a:r>
              <a:rPr lang="es-CL" dirty="0" smtClean="0"/>
              <a:t>La aplicación contiene defectos leves que son aceptados por el usuario.</a:t>
            </a:r>
          </a:p>
          <a:p>
            <a:pPr lvl="1"/>
            <a:r>
              <a:rPr lang="es-CL" dirty="0" smtClean="0"/>
              <a:t>La aplicación contiene defectos que van a ser corregidos en una segunda etapa o versión y esta validado por el usuario.</a:t>
            </a:r>
          </a:p>
          <a:p>
            <a:endParaRPr lang="es-CL" dirty="0" smtClean="0"/>
          </a:p>
          <a:p>
            <a:r>
              <a:rPr lang="es-CL" dirty="0" smtClean="0"/>
              <a:t>Todas las decisiones</a:t>
            </a:r>
            <a:r>
              <a:rPr lang="es-CL" baseline="0" dirty="0" smtClean="0"/>
              <a:t> respecto a la aprobación del SW debe ser validado por el usuario.</a:t>
            </a:r>
            <a:endParaRPr lang="es-CL" dirty="0"/>
          </a:p>
        </p:txBody>
      </p:sp>
      <p:sp>
        <p:nvSpPr>
          <p:cNvPr id="4" name="3 Marcador de número de diapositiva"/>
          <p:cNvSpPr>
            <a:spLocks noGrp="1"/>
          </p:cNvSpPr>
          <p:nvPr>
            <p:ph type="sldNum" sz="quarter" idx="10"/>
          </p:nvPr>
        </p:nvSpPr>
        <p:spPr/>
        <p:txBody>
          <a:bodyPr/>
          <a:lstStyle/>
          <a:p>
            <a:fld id="{8359BAC6-CDD1-495F-B578-B1B655A186A6}" type="slidenum">
              <a:rPr lang="es-CL" smtClean="0"/>
              <a:pPr/>
              <a:t>7</a:t>
            </a:fld>
            <a:endParaRPr lang="es-CL"/>
          </a:p>
        </p:txBody>
      </p:sp>
    </p:spTree>
    <p:extLst>
      <p:ext uri="{BB962C8B-B14F-4D97-AF65-F5344CB8AC3E}">
        <p14:creationId xmlns:p14="http://schemas.microsoft.com/office/powerpoint/2010/main" val="1700084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sz="1050"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8</a:t>
            </a:fld>
            <a:endParaRPr lang="es-CL"/>
          </a:p>
        </p:txBody>
      </p:sp>
    </p:spTree>
    <p:extLst>
      <p:ext uri="{BB962C8B-B14F-4D97-AF65-F5344CB8AC3E}">
        <p14:creationId xmlns:p14="http://schemas.microsoft.com/office/powerpoint/2010/main" val="251929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_tradnl" dirty="0" smtClean="0"/>
              <a:t>Plan de pruebas actualizado: Se modifica la carta </a:t>
            </a:r>
            <a:r>
              <a:rPr lang="es-ES_tradnl" dirty="0" err="1" smtClean="0"/>
              <a:t>gantt</a:t>
            </a:r>
            <a:r>
              <a:rPr lang="es-ES_tradnl" baseline="0" dirty="0" smtClean="0"/>
              <a:t> cuando sea necesario.  Esta debe estar alienada con el proceso de </a:t>
            </a:r>
            <a:r>
              <a:rPr lang="es-ES_tradnl" baseline="0" dirty="0" err="1" smtClean="0"/>
              <a:t>testing</a:t>
            </a:r>
            <a:r>
              <a:rPr lang="es-ES_tradnl" baseline="0" dirty="0" smtClean="0"/>
              <a:t>.</a:t>
            </a:r>
            <a:endParaRPr lang="es-ES_tradnl" dirty="0" smtClean="0"/>
          </a:p>
          <a:p>
            <a:r>
              <a:rPr lang="es-ES_tradnl" dirty="0" smtClean="0"/>
              <a:t>Casos de Prueba: Planilla con todos los</a:t>
            </a:r>
            <a:r>
              <a:rPr lang="es-ES_tradnl" baseline="0" dirty="0" smtClean="0"/>
              <a:t> casos de prueba. Durante las pruebas los resultados de la ejecución de los casos no se deben borrar, por esto es recomendable tener una planilla por ciclo. Puede ser un doc. Excel con una hoja por ciclo.</a:t>
            </a:r>
            <a:endParaRPr lang="es-ES_tradnl" dirty="0" smtClean="0"/>
          </a:p>
          <a:p>
            <a:r>
              <a:rPr lang="es-ES_tradnl" dirty="0" smtClean="0"/>
              <a:t>Registro de defectos: planilla con el</a:t>
            </a:r>
            <a:r>
              <a:rPr lang="es-ES_tradnl" baseline="0" dirty="0" smtClean="0"/>
              <a:t> registro de todos los defectos </a:t>
            </a:r>
            <a:r>
              <a:rPr lang="es-ES_tradnl" baseline="0" dirty="0" err="1" smtClean="0"/>
              <a:t>encotrados</a:t>
            </a:r>
            <a:r>
              <a:rPr lang="es-ES_tradnl" baseline="0" dirty="0" smtClean="0"/>
              <a:t> y el resultado de estos. Esta es una sola.</a:t>
            </a:r>
            <a:endParaRPr lang="es-ES_tradnl" dirty="0" smtClean="0"/>
          </a:p>
          <a:p>
            <a:r>
              <a:rPr lang="es-ES_tradnl" dirty="0" smtClean="0"/>
              <a:t>Resumen Ejecutivo: Este resumen contiene todo lo realizado durante el </a:t>
            </a:r>
            <a:r>
              <a:rPr lang="es-ES_tradnl" dirty="0" err="1" smtClean="0"/>
              <a:t>testing</a:t>
            </a:r>
            <a:r>
              <a:rPr lang="es-ES_tradnl" dirty="0" smtClean="0"/>
              <a:t> de </a:t>
            </a:r>
            <a:r>
              <a:rPr lang="es-ES_tradnl" dirty="0" err="1" smtClean="0"/>
              <a:t>sw</a:t>
            </a:r>
            <a:r>
              <a:rPr lang="es-ES_tradnl" dirty="0" smtClean="0"/>
              <a:t>. Y</a:t>
            </a:r>
            <a:r>
              <a:rPr lang="es-ES_tradnl" baseline="0" dirty="0" smtClean="0"/>
              <a:t> la aprobación final del cliente(usuario)</a:t>
            </a:r>
            <a:endParaRPr lang="es-ES_tradnl" dirty="0" smtClean="0"/>
          </a:p>
          <a:p>
            <a:endParaRPr lang="es-CL" dirty="0"/>
          </a:p>
        </p:txBody>
      </p:sp>
      <p:sp>
        <p:nvSpPr>
          <p:cNvPr id="4" name="3 Marcador de número de diapositiva"/>
          <p:cNvSpPr>
            <a:spLocks noGrp="1"/>
          </p:cNvSpPr>
          <p:nvPr>
            <p:ph type="sldNum" sz="quarter" idx="10"/>
          </p:nvPr>
        </p:nvSpPr>
        <p:spPr/>
        <p:txBody>
          <a:bodyPr/>
          <a:lstStyle/>
          <a:p>
            <a:fld id="{8359BAC6-CDD1-495F-B578-B1B655A186A6}" type="slidenum">
              <a:rPr lang="es-CL" smtClean="0"/>
              <a:pPr/>
              <a:t>10</a:t>
            </a:fld>
            <a:endParaRPr lang="es-CL"/>
          </a:p>
        </p:txBody>
      </p:sp>
    </p:spTree>
    <p:extLst>
      <p:ext uri="{BB962C8B-B14F-4D97-AF65-F5344CB8AC3E}">
        <p14:creationId xmlns:p14="http://schemas.microsoft.com/office/powerpoint/2010/main" val="957597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A3E2D75F-5A95-4B6F-ADD5-5F4E49DFFFD6}" type="slidenum">
              <a:rPr lang="es-CL" smtClean="0"/>
              <a:t>12</a:t>
            </a:fld>
            <a:endParaRPr lang="es-CL"/>
          </a:p>
        </p:txBody>
      </p:sp>
    </p:spTree>
    <p:extLst>
      <p:ext uri="{BB962C8B-B14F-4D97-AF65-F5344CB8AC3E}">
        <p14:creationId xmlns:p14="http://schemas.microsoft.com/office/powerpoint/2010/main" val="4219608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Informe</a:t>
            </a:r>
            <a:r>
              <a:rPr lang="es-CL" baseline="0" dirty="0" smtClean="0"/>
              <a:t> Resumen Ejecutivo es un informe final que debe contener el resultado de todo el proceso de </a:t>
            </a:r>
            <a:r>
              <a:rPr lang="es-CL" baseline="0" dirty="0" err="1" smtClean="0"/>
              <a:t>testing</a:t>
            </a:r>
            <a:r>
              <a:rPr lang="es-CL" baseline="0" dirty="0" smtClean="0"/>
              <a:t> y sobre todo las métricas obtenidas.</a:t>
            </a:r>
            <a:endParaRPr lang="es-CL" dirty="0"/>
          </a:p>
        </p:txBody>
      </p:sp>
      <p:sp>
        <p:nvSpPr>
          <p:cNvPr id="4" name="Marcador de número de diapositiva 3"/>
          <p:cNvSpPr>
            <a:spLocks noGrp="1"/>
          </p:cNvSpPr>
          <p:nvPr>
            <p:ph type="sldNum" sz="quarter" idx="10"/>
          </p:nvPr>
        </p:nvSpPr>
        <p:spPr/>
        <p:txBody>
          <a:bodyPr/>
          <a:lstStyle/>
          <a:p>
            <a:fld id="{8359BAC6-CDD1-495F-B578-B1B655A186A6}" type="slidenum">
              <a:rPr lang="es-CL" smtClean="0"/>
              <a:pPr/>
              <a:t>13</a:t>
            </a:fld>
            <a:endParaRPr lang="es-CL"/>
          </a:p>
        </p:txBody>
      </p:sp>
    </p:spTree>
    <p:extLst>
      <p:ext uri="{BB962C8B-B14F-4D97-AF65-F5344CB8AC3E}">
        <p14:creationId xmlns:p14="http://schemas.microsoft.com/office/powerpoint/2010/main" val="2560514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_tradnl"/>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13/08/2018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‹Nº›</a:t>
            </a:fld>
            <a:endParaRPr lang="es-ES_tradnl"/>
          </a:p>
        </p:txBody>
      </p:sp>
      <p:pic>
        <p:nvPicPr>
          <p:cNvPr id="7" name="Imagen 6" descr="logo.jpg"/>
          <p:cNvPicPr>
            <a:picLocks noChangeAspect="1"/>
          </p:cNvPicPr>
          <p:nvPr userDrawn="1"/>
        </p:nvPicPr>
        <p:blipFill>
          <a:blip r:embed="rId2"/>
          <a:stretch>
            <a:fillRect/>
          </a:stretch>
        </p:blipFill>
        <p:spPr>
          <a:xfrm>
            <a:off x="586828" y="6225296"/>
            <a:ext cx="1992643" cy="4462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2.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D11D8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8422" y="297797"/>
            <a:ext cx="1156138" cy="166414"/>
          </a:xfrm>
          <a:prstGeom prst="rect">
            <a:avLst/>
          </a:prstGeom>
          <a:solidFill>
            <a:srgbClr val="D11D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866" y="297797"/>
            <a:ext cx="1156138" cy="166414"/>
          </a:xfrm>
          <a:prstGeom prst="rect">
            <a:avLst/>
          </a:prstGeom>
          <a:solidFill>
            <a:srgbClr val="CD45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C63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C984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C1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099034" y="297797"/>
            <a:ext cx="1156138" cy="166414"/>
          </a:xfrm>
          <a:prstGeom prst="rect">
            <a:avLst/>
          </a:prstGeom>
          <a:solidFill>
            <a:srgbClr val="A9C1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55172" y="297797"/>
            <a:ext cx="1156138" cy="166414"/>
          </a:xfrm>
          <a:prstGeom prst="rect">
            <a:avLst/>
          </a:prstGeom>
          <a:solidFill>
            <a:srgbClr val="D2DE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DFE9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EAF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5.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75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F8751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FAB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FBCC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FCDE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6.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CA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F8CA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FAE1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FCEB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FDF3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7.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1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A912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D18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DFA8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EAC7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_tradnl"/>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13/08/2018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‹Nº›</a:t>
            </a:fld>
            <a:endParaRPr lang="es-ES_tradn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71390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7139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B496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BB6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DCD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5.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665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665C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AEA9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6C3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D9D8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portada.jpg"/>
          <p:cNvPicPr>
            <a:picLocks noChangeAspect="1"/>
          </p:cNvPicPr>
          <p:nvPr userDrawn="1"/>
        </p:nvPicPr>
        <p:blipFill>
          <a:blip r:embed="rId2"/>
          <a:stretch>
            <a:fillRect/>
          </a:stretch>
        </p:blipFill>
        <p:spPr>
          <a:xfrm>
            <a:off x="4600575" y="0"/>
            <a:ext cx="4543425" cy="6858000"/>
          </a:xfrm>
          <a:prstGeom prst="rect">
            <a:avLst/>
          </a:prstGeom>
        </p:spPr>
      </p:pic>
      <p:pic>
        <p:nvPicPr>
          <p:cNvPr id="8" name="Imagen 7" descr="logo.jpg"/>
          <p:cNvPicPr>
            <a:picLocks noChangeAspect="1"/>
          </p:cNvPicPr>
          <p:nvPr userDrawn="1"/>
        </p:nvPicPr>
        <p:blipFill>
          <a:blip r:embed="rId3"/>
          <a:stretch>
            <a:fillRect/>
          </a:stretch>
        </p:blipFill>
        <p:spPr>
          <a:xfrm>
            <a:off x="955129" y="2294863"/>
            <a:ext cx="4720458" cy="105718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2" name="Imagen 1" descr="ppt institucional-actualizado[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043416" cy="6781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1" name="Rectángulo 10"/>
          <p:cNvSpPr/>
          <p:nvPr userDrawn="1"/>
        </p:nvSpPr>
        <p:spPr>
          <a:xfrm>
            <a:off x="1748454" y="-27988"/>
            <a:ext cx="1731112" cy="1323439"/>
          </a:xfrm>
          <a:prstGeom prst="rect">
            <a:avLst/>
          </a:prstGeom>
        </p:spPr>
        <p:txBody>
          <a:bodyPr wrap="square">
            <a:spAutoFit/>
          </a:bodyPr>
          <a:lstStyle/>
          <a:p>
            <a:r>
              <a:rPr lang="es-ES_tradnl" sz="8000" b="1" dirty="0" smtClean="0">
                <a:solidFill>
                  <a:srgbClr val="2871B4"/>
                </a:solidFill>
                <a:latin typeface="Myriad Pro"/>
                <a:cs typeface="Myriad Pro"/>
              </a:rPr>
              <a:t>16</a:t>
            </a:r>
            <a:endParaRPr lang="es-ES_tradnl" sz="8000" b="1" dirty="0">
              <a:solidFill>
                <a:srgbClr val="2871B4"/>
              </a:solidFill>
              <a:latin typeface="Myriad Pro"/>
              <a:cs typeface="Myriad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6" name="Rectángulo 5"/>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8" name="Imagen 7" descr="1.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sp>
        <p:nvSpPr>
          <p:cNvPr id="5" name="Rectángulo 4"/>
          <p:cNvSpPr/>
          <p:nvPr userDrawn="1"/>
        </p:nvSpPr>
        <p:spPr>
          <a:xfrm>
            <a:off x="586828" y="385379"/>
            <a:ext cx="8084206" cy="700690"/>
          </a:xfrm>
          <a:prstGeom prst="rect">
            <a:avLst/>
          </a:prstGeom>
          <a:solidFill>
            <a:srgbClr val="4A2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ectángulo 8"/>
          <p:cNvSpPr/>
          <p:nvPr userDrawn="1"/>
        </p:nvSpPr>
        <p:spPr>
          <a:xfrm>
            <a:off x="4117848" y="297797"/>
            <a:ext cx="1156138" cy="166414"/>
          </a:xfrm>
          <a:prstGeom prst="rect">
            <a:avLst/>
          </a:prstGeom>
          <a:solidFill>
            <a:srgbClr val="4A2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 name="Rectángulo 9"/>
          <p:cNvSpPr/>
          <p:nvPr userDrawn="1"/>
        </p:nvSpPr>
        <p:spPr>
          <a:xfrm>
            <a:off x="5264579" y="297797"/>
            <a:ext cx="1156138" cy="166414"/>
          </a:xfrm>
          <a:prstGeom prst="rect">
            <a:avLst/>
          </a:prstGeom>
          <a:solidFill>
            <a:srgbClr val="5A35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1" name="Rectángulo 10"/>
          <p:cNvSpPr/>
          <p:nvPr userDrawn="1"/>
        </p:nvSpPr>
        <p:spPr>
          <a:xfrm>
            <a:off x="6411310" y="297797"/>
            <a:ext cx="1156138" cy="166414"/>
          </a:xfrm>
          <a:prstGeom prst="rect">
            <a:avLst/>
          </a:prstGeom>
          <a:solidFill>
            <a:srgbClr val="6D4E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 name="Rectángulo 11"/>
          <p:cNvSpPr/>
          <p:nvPr userDrawn="1"/>
        </p:nvSpPr>
        <p:spPr>
          <a:xfrm>
            <a:off x="7514896" y="297797"/>
            <a:ext cx="1156138" cy="166414"/>
          </a:xfrm>
          <a:prstGeom prst="rect">
            <a:avLst/>
          </a:prstGeom>
          <a:solidFill>
            <a:srgbClr val="7D66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6" name="Imagen 5"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7" name="Imagen 6" descr="3.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32A3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32A3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45AC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62B2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83BB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 para editar título</a:t>
            </a:r>
            <a:endParaRPr lang="es-ES_tradnl"/>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3445F-D772-5243-A7D6-03077CD255FB}" type="datetimeFigureOut">
              <a:rPr lang="es-ES_tradnl" smtClean="0"/>
              <a:pPr/>
              <a:t>13/08/2018</a:t>
            </a:fld>
            <a:endParaRPr lang="es-ES_tradnl"/>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95B4F-20A2-A94E-9404-7FBE1821C2DD}" type="slidenum">
              <a:rPr lang="es-ES_tradnl" smtClean="0"/>
              <a:pPr/>
              <a:t>‹Nº›</a:t>
            </a:fld>
            <a:endParaRPr lang="es-ES_tradnl"/>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7" r:id="rId7"/>
    <p:sldLayoutId id="2147483667" r:id="rId8"/>
    <p:sldLayoutId id="2147483678" r:id="rId9"/>
    <p:sldLayoutId id="2147483672" r:id="rId10"/>
    <p:sldLayoutId id="2147483679" r:id="rId11"/>
    <p:sldLayoutId id="2147483673" r:id="rId12"/>
    <p:sldLayoutId id="2147483680" r:id="rId13"/>
    <p:sldLayoutId id="2147483674" r:id="rId14"/>
    <p:sldLayoutId id="2147483681" r:id="rId15"/>
    <p:sldLayoutId id="2147483675" r:id="rId16"/>
    <p:sldLayoutId id="2147483682" r:id="rId17"/>
    <p:sldLayoutId id="2147483676" r:id="rId18"/>
    <p:sldLayoutId id="2147483683" r:id="rId19"/>
    <p:sldLayoutId id="2147483670" r:id="rId20"/>
    <p:sldLayoutId id="2147483684" r:id="rId21"/>
    <p:sldLayoutId id="2147483671" r:id="rId22"/>
    <p:sldLayoutId id="2147483685" r:id="rId2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73904" y="3694012"/>
            <a:ext cx="2723492" cy="954107"/>
          </a:xfrm>
          <a:prstGeom prst="rect">
            <a:avLst/>
          </a:prstGeom>
        </p:spPr>
        <p:txBody>
          <a:bodyPr wrap="square">
            <a:spAutoFit/>
          </a:bodyPr>
          <a:lstStyle/>
          <a:p>
            <a:r>
              <a:rPr lang="es-ES_tradnl" sz="2800" b="1" dirty="0" smtClean="0">
                <a:solidFill>
                  <a:srgbClr val="0A253E"/>
                </a:solidFill>
                <a:latin typeface="Candara"/>
                <a:cs typeface="Candara"/>
              </a:rPr>
              <a:t>Cierre proceso de pruebas</a:t>
            </a:r>
            <a:endParaRPr lang="es-ES_tradnl" sz="2800" b="1" dirty="0">
              <a:solidFill>
                <a:srgbClr val="0A253E"/>
              </a:solidFill>
              <a:latin typeface="Candara"/>
              <a:cs typeface="Candara"/>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2297121"/>
            <a:ext cx="6616700" cy="110721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1.bp.blogspot.com/-C22S88rrbQY/UQ_WMOTbRNI/AAAAAAAADXE/Yw1OmeWFNlw/s1600/software+test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950" y="2744844"/>
            <a:ext cx="3371850" cy="31051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1 Marcador de contenido"/>
          <p:cNvSpPr>
            <a:spLocks noGrp="1"/>
          </p:cNvSpPr>
          <p:nvPr>
            <p:ph idx="1"/>
          </p:nvPr>
        </p:nvSpPr>
        <p:spPr/>
        <p:txBody>
          <a:bodyPr>
            <a:normAutofit/>
          </a:bodyPr>
          <a:lstStyle/>
          <a:p>
            <a:r>
              <a:rPr lang="es-ES_tradnl" sz="2800" dirty="0" smtClean="0"/>
              <a:t>Plan de pruebas actualizado</a:t>
            </a:r>
          </a:p>
          <a:p>
            <a:r>
              <a:rPr lang="es-ES_tradnl" sz="2800" dirty="0" smtClean="0"/>
              <a:t>Casos de Prueba</a:t>
            </a:r>
          </a:p>
          <a:p>
            <a:r>
              <a:rPr lang="es-ES_tradnl" sz="2800" dirty="0" smtClean="0"/>
              <a:t>Registro de defectos</a:t>
            </a:r>
          </a:p>
          <a:p>
            <a:r>
              <a:rPr lang="es-ES_tradnl" sz="2800" dirty="0" smtClean="0"/>
              <a:t>Informe Resumen Ejecutivo</a:t>
            </a:r>
          </a:p>
          <a:p>
            <a:endParaRPr lang="es-AR" sz="2800" dirty="0"/>
          </a:p>
        </p:txBody>
      </p:sp>
      <p:sp>
        <p:nvSpPr>
          <p:cNvPr id="3" name="2 Título"/>
          <p:cNvSpPr>
            <a:spLocks noGrp="1"/>
          </p:cNvSpPr>
          <p:nvPr>
            <p:ph type="title" idx="4294967295"/>
          </p:nvPr>
        </p:nvSpPr>
        <p:spPr>
          <a:xfrm>
            <a:off x="0" y="274638"/>
            <a:ext cx="8229600" cy="1143000"/>
          </a:xfrm>
        </p:spPr>
        <p:txBody>
          <a:bodyPr>
            <a:normAutofit/>
          </a:bodyPr>
          <a:lstStyle/>
          <a:p>
            <a:pPr algn="r"/>
            <a:r>
              <a:rPr lang="es-ES_tradnl" sz="3600" dirty="0" smtClean="0">
                <a:solidFill>
                  <a:schemeClr val="bg1"/>
                </a:solidFill>
              </a:rPr>
              <a:t>Documentos de pruebas</a:t>
            </a:r>
            <a:endParaRPr lang="es-AR" sz="3600" dirty="0">
              <a:solidFill>
                <a:schemeClr val="bg1"/>
              </a:solidFill>
            </a:endParaRPr>
          </a:p>
        </p:txBody>
      </p:sp>
    </p:spTree>
    <p:extLst>
      <p:ext uri="{BB962C8B-B14F-4D97-AF65-F5344CB8AC3E}">
        <p14:creationId xmlns:p14="http://schemas.microsoft.com/office/powerpoint/2010/main" val="38772875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92500" lnSpcReduction="10000"/>
          </a:bodyPr>
          <a:lstStyle/>
          <a:p>
            <a:pPr algn="just"/>
            <a:r>
              <a:rPr lang="es-CL" dirty="0" smtClean="0"/>
              <a:t>Se debe medir los resultados de las pruebas durante todo el proceso.</a:t>
            </a:r>
          </a:p>
          <a:p>
            <a:pPr algn="just"/>
            <a:r>
              <a:rPr lang="es-ES_tradnl" dirty="0" smtClean="0"/>
              <a:t>Las métricas dan </a:t>
            </a:r>
            <a:r>
              <a:rPr lang="es-ES_tradnl" dirty="0"/>
              <a:t>visibilidad al resultado de las pruebas.</a:t>
            </a:r>
          </a:p>
          <a:p>
            <a:pPr algn="just"/>
            <a:r>
              <a:rPr lang="es-ES_tradnl" dirty="0"/>
              <a:t>Permiten analizar y evaluar el resultado del proceso de pruebas lo que nos llevará a mejorar test futuros.</a:t>
            </a:r>
          </a:p>
          <a:p>
            <a:pPr algn="just"/>
            <a:r>
              <a:rPr lang="es-CL" dirty="0"/>
              <a:t>Con las pruebas que se han realizad hasta el momento ya se pueden identificar algunas </a:t>
            </a:r>
            <a:r>
              <a:rPr lang="es-CL" dirty="0" smtClean="0"/>
              <a:t>métricas.</a:t>
            </a:r>
            <a:endParaRPr lang="es-CL" dirty="0"/>
          </a:p>
        </p:txBody>
      </p:sp>
      <p:sp>
        <p:nvSpPr>
          <p:cNvPr id="3" name="2 Título"/>
          <p:cNvSpPr txBox="1">
            <a:spLocks/>
          </p:cNvSpPr>
          <p:nvPr/>
        </p:nvSpPr>
        <p:spPr>
          <a:xfrm>
            <a:off x="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ES_tradnl" sz="3200" dirty="0" smtClean="0">
                <a:solidFill>
                  <a:schemeClr val="bg1"/>
                </a:solidFill>
              </a:rPr>
              <a:t>Algunas métricas… </a:t>
            </a:r>
            <a:endParaRPr lang="es-AR" sz="3200" dirty="0">
              <a:solidFill>
                <a:schemeClr val="bg1"/>
              </a:solidFill>
            </a:endParaRPr>
          </a:p>
        </p:txBody>
      </p:sp>
    </p:spTree>
    <p:extLst>
      <p:ext uri="{BB962C8B-B14F-4D97-AF65-F5344CB8AC3E}">
        <p14:creationId xmlns:p14="http://schemas.microsoft.com/office/powerpoint/2010/main" val="22134682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txBox="1">
            <a:spLocks/>
          </p:cNvSpPr>
          <p:nvPr/>
        </p:nvSpPr>
        <p:spPr>
          <a:xfrm>
            <a:off x="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CL" sz="3200" dirty="0" smtClean="0">
                <a:solidFill>
                  <a:schemeClr val="bg1"/>
                </a:solidFill>
              </a:rPr>
              <a:t>Algunas métricas de pruebas</a:t>
            </a:r>
            <a:endParaRPr lang="es-CL" sz="3200" dirty="0">
              <a:solidFill>
                <a:schemeClr val="bg1"/>
              </a:solidFill>
            </a:endParaRPr>
          </a:p>
        </p:txBody>
      </p:sp>
      <p:graphicFrame>
        <p:nvGraphicFramePr>
          <p:cNvPr id="4" name="Marcador de contenido 2"/>
          <p:cNvGraphicFramePr>
            <a:graphicFrameLocks/>
          </p:cNvGraphicFramePr>
          <p:nvPr>
            <p:extLst>
              <p:ext uri="{D42A27DB-BD31-4B8C-83A1-F6EECF244321}">
                <p14:modId xmlns:p14="http://schemas.microsoft.com/office/powerpoint/2010/main" val="1726128165"/>
              </p:ext>
            </p:extLst>
          </p:nvPr>
        </p:nvGraphicFramePr>
        <p:xfrm>
          <a:off x="734518" y="1417638"/>
          <a:ext cx="7839856" cy="4758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44713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ln>
            <a:noFill/>
          </a:ln>
        </p:spPr>
        <p:style>
          <a:lnRef idx="2">
            <a:schemeClr val="accent1"/>
          </a:lnRef>
          <a:fillRef idx="1">
            <a:schemeClr val="lt1"/>
          </a:fillRef>
          <a:effectRef idx="0">
            <a:schemeClr val="accent1"/>
          </a:effectRef>
          <a:fontRef idx="minor">
            <a:schemeClr val="dk1"/>
          </a:fontRef>
        </p:style>
        <p:txBody>
          <a:bodyPr>
            <a:normAutofit/>
          </a:bodyPr>
          <a:lstStyle/>
          <a:p>
            <a:pPr marL="0" indent="0">
              <a:spcBef>
                <a:spcPts val="300"/>
              </a:spcBef>
              <a:buNone/>
            </a:pPr>
            <a:r>
              <a:rPr lang="es-CL" sz="2800" dirty="0" smtClean="0"/>
              <a:t>Descripción </a:t>
            </a:r>
            <a:r>
              <a:rPr lang="es-CL" sz="2800" dirty="0"/>
              <a:t>breve del proyecto </a:t>
            </a:r>
          </a:p>
          <a:p>
            <a:pPr marL="0" indent="0">
              <a:spcBef>
                <a:spcPts val="300"/>
              </a:spcBef>
              <a:buNone/>
            </a:pPr>
            <a:r>
              <a:rPr lang="es-CL" sz="2800" dirty="0" smtClean="0"/>
              <a:t>Pruebas </a:t>
            </a:r>
            <a:r>
              <a:rPr lang="es-CL" sz="2800" dirty="0"/>
              <a:t>realizadas </a:t>
            </a:r>
          </a:p>
          <a:p>
            <a:pPr lvl="1">
              <a:spcBef>
                <a:spcPts val="300"/>
              </a:spcBef>
            </a:pPr>
            <a:r>
              <a:rPr lang="es-CL" dirty="0" smtClean="0"/>
              <a:t>Tipo </a:t>
            </a:r>
            <a:r>
              <a:rPr lang="es-CL" dirty="0"/>
              <a:t>de pruebas </a:t>
            </a:r>
            <a:r>
              <a:rPr lang="es-CL" dirty="0" smtClean="0"/>
              <a:t>realizadas</a:t>
            </a:r>
            <a:endParaRPr lang="es-CL" dirty="0"/>
          </a:p>
          <a:p>
            <a:pPr lvl="1">
              <a:spcBef>
                <a:spcPts val="300"/>
              </a:spcBef>
            </a:pPr>
            <a:r>
              <a:rPr lang="es-CL" dirty="0" smtClean="0"/>
              <a:t>Módulos  </a:t>
            </a:r>
            <a:r>
              <a:rPr lang="es-CL" dirty="0"/>
              <a:t>de Software probados </a:t>
            </a:r>
            <a:r>
              <a:rPr lang="es-CL" dirty="0" smtClean="0"/>
              <a:t> </a:t>
            </a:r>
          </a:p>
          <a:p>
            <a:pPr lvl="1">
              <a:spcBef>
                <a:spcPts val="300"/>
              </a:spcBef>
            </a:pPr>
            <a:r>
              <a:rPr lang="es-CL" dirty="0" smtClean="0"/>
              <a:t>Documentación Referenciada</a:t>
            </a:r>
          </a:p>
          <a:p>
            <a:pPr marL="0" indent="0">
              <a:spcBef>
                <a:spcPts val="300"/>
              </a:spcBef>
              <a:buNone/>
            </a:pPr>
            <a:r>
              <a:rPr lang="es-CL" sz="2800" dirty="0" smtClean="0"/>
              <a:t>Resultado </a:t>
            </a:r>
            <a:r>
              <a:rPr lang="es-CL" sz="2800" dirty="0"/>
              <a:t>de las </a:t>
            </a:r>
            <a:r>
              <a:rPr lang="es-CL" sz="2800" dirty="0" smtClean="0"/>
              <a:t>pruebas</a:t>
            </a:r>
            <a:endParaRPr lang="es-CL" sz="2800" dirty="0"/>
          </a:p>
          <a:p>
            <a:pPr lvl="1">
              <a:spcBef>
                <a:spcPts val="300"/>
              </a:spcBef>
            </a:pPr>
            <a:r>
              <a:rPr lang="es-CL" dirty="0" smtClean="0"/>
              <a:t>Cobertura </a:t>
            </a:r>
            <a:r>
              <a:rPr lang="es-CL" dirty="0"/>
              <a:t>de las </a:t>
            </a:r>
            <a:r>
              <a:rPr lang="es-CL" dirty="0" smtClean="0"/>
              <a:t>pruebas</a:t>
            </a:r>
          </a:p>
          <a:p>
            <a:pPr lvl="1">
              <a:spcBef>
                <a:spcPts val="300"/>
              </a:spcBef>
            </a:pPr>
            <a:r>
              <a:rPr lang="es-CL" dirty="0" smtClean="0"/>
              <a:t>Métricas</a:t>
            </a:r>
          </a:p>
          <a:p>
            <a:pPr lvl="1">
              <a:spcBef>
                <a:spcPts val="300"/>
              </a:spcBef>
            </a:pPr>
            <a:r>
              <a:rPr lang="es-CL" dirty="0" smtClean="0"/>
              <a:t>Aprobación </a:t>
            </a:r>
            <a:r>
              <a:rPr lang="es-CL" dirty="0"/>
              <a:t>paso a producción</a:t>
            </a:r>
          </a:p>
        </p:txBody>
      </p:sp>
      <p:sp>
        <p:nvSpPr>
          <p:cNvPr id="3" name="2 Título"/>
          <p:cNvSpPr>
            <a:spLocks noGrp="1"/>
          </p:cNvSpPr>
          <p:nvPr>
            <p:ph type="title" idx="4294967295"/>
          </p:nvPr>
        </p:nvSpPr>
        <p:spPr>
          <a:xfrm>
            <a:off x="0" y="274638"/>
            <a:ext cx="8229600" cy="1143000"/>
          </a:xfrm>
        </p:spPr>
        <p:txBody>
          <a:bodyPr>
            <a:normAutofit/>
          </a:bodyPr>
          <a:lstStyle/>
          <a:p>
            <a:pPr algn="r"/>
            <a:r>
              <a:rPr lang="es-CL" sz="3200" dirty="0" smtClean="0">
                <a:solidFill>
                  <a:schemeClr val="bg1"/>
                </a:solidFill>
              </a:rPr>
              <a:t>Informe Resumen ejecutivo</a:t>
            </a:r>
            <a:endParaRPr lang="es-CL" sz="3200" dirty="0">
              <a:solidFill>
                <a:schemeClr val="bg1"/>
              </a:solidFill>
            </a:endParaRPr>
          </a:p>
        </p:txBody>
      </p:sp>
    </p:spTree>
    <p:extLst>
      <p:ext uri="{BB962C8B-B14F-4D97-AF65-F5344CB8AC3E}">
        <p14:creationId xmlns:p14="http://schemas.microsoft.com/office/powerpoint/2010/main" val="34648736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7"/>
          <p:cNvSpPr/>
          <p:nvPr/>
        </p:nvSpPr>
        <p:spPr>
          <a:xfrm>
            <a:off x="1023805" y="2829580"/>
            <a:ext cx="3207613" cy="523220"/>
          </a:xfrm>
          <a:prstGeom prst="rect">
            <a:avLst/>
          </a:prstGeom>
        </p:spPr>
        <p:txBody>
          <a:bodyPr wrap="square">
            <a:spAutoFit/>
          </a:bodyPr>
          <a:lstStyle/>
          <a:p>
            <a:r>
              <a:rPr lang="es-ES_tradnl" sz="2800" b="1" dirty="0" smtClean="0">
                <a:solidFill>
                  <a:schemeClr val="bg1"/>
                </a:solidFill>
                <a:latin typeface="Candara"/>
                <a:cs typeface="Candara"/>
              </a:rPr>
              <a:t>Reflexión</a:t>
            </a:r>
            <a:endParaRPr lang="es-ES_tradnl" sz="2800" b="1" dirty="0">
              <a:solidFill>
                <a:schemeClr val="bg1"/>
              </a:solidFill>
              <a:latin typeface="Candara"/>
              <a:cs typeface="Candar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586" y="1600199"/>
            <a:ext cx="3816895" cy="4525963"/>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5167586" y="543034"/>
            <a:ext cx="3249448" cy="584775"/>
          </a:xfrm>
          <a:prstGeom prst="rect">
            <a:avLst/>
          </a:prstGeom>
          <a:noFill/>
        </p:spPr>
        <p:txBody>
          <a:bodyPr wrap="square" rtlCol="0">
            <a:spAutoFit/>
          </a:bodyPr>
          <a:lstStyle/>
          <a:p>
            <a:pPr algn="r"/>
            <a:r>
              <a:rPr lang="es-ES_tradnl" sz="3200" dirty="0" smtClean="0">
                <a:solidFill>
                  <a:srgbClr val="FFFFFF"/>
                </a:solidFill>
              </a:rPr>
              <a:t>Reflexión</a:t>
            </a:r>
            <a:endParaRPr lang="es-ES_tradnl" sz="3200" dirty="0">
              <a:solidFill>
                <a:srgbClr val="FFFFFF"/>
              </a:solidFill>
            </a:endParaRPr>
          </a:p>
        </p:txBody>
      </p:sp>
      <p:sp>
        <p:nvSpPr>
          <p:cNvPr id="2" name="Marcador de contenido 1"/>
          <p:cNvSpPr>
            <a:spLocks noGrp="1"/>
          </p:cNvSpPr>
          <p:nvPr>
            <p:ph idx="1"/>
          </p:nvPr>
        </p:nvSpPr>
        <p:spPr>
          <a:xfrm>
            <a:off x="290786" y="1600198"/>
            <a:ext cx="4876800" cy="4525963"/>
          </a:xfrm>
        </p:spPr>
        <p:txBody>
          <a:bodyPr>
            <a:normAutofit/>
          </a:bodyPr>
          <a:lstStyle/>
          <a:p>
            <a:pPr algn="just"/>
            <a:r>
              <a:rPr lang="es-CL" sz="2800" dirty="0" smtClean="0"/>
              <a:t>Es importante finalizar el proceso de prueba, identificar si se probaron todas las funcionalidades del software, si hay defectos pendientes, si el usuario final esta de acuerdo con lo desarrollado. </a:t>
            </a:r>
            <a:endParaRPr lang="es-CL" sz="2800" dirty="0"/>
          </a:p>
          <a:p>
            <a:pPr algn="just"/>
            <a:r>
              <a:rPr lang="es-CL" sz="2800" dirty="0" smtClean="0"/>
              <a:t>De esta manera verificamos que el proceso se a realizado correctamente.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73904" y="2829580"/>
            <a:ext cx="3207613" cy="523220"/>
          </a:xfrm>
          <a:prstGeom prst="rect">
            <a:avLst/>
          </a:prstGeom>
        </p:spPr>
        <p:txBody>
          <a:bodyPr wrap="square">
            <a:spAutoFit/>
          </a:bodyPr>
          <a:lstStyle/>
          <a:p>
            <a:r>
              <a:rPr lang="es-ES_tradnl" sz="2800" b="1" dirty="0" smtClean="0">
                <a:solidFill>
                  <a:schemeClr val="bg1"/>
                </a:solidFill>
                <a:latin typeface="Candara"/>
                <a:cs typeface="Candara"/>
              </a:rPr>
              <a:t>Objetivos</a:t>
            </a:r>
            <a:endParaRPr lang="es-ES_tradnl" sz="2800" b="1" dirty="0">
              <a:solidFill>
                <a:schemeClr val="bg1"/>
              </a:solidFill>
              <a:latin typeface="Candara"/>
              <a:cs typeface="Candar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5167586" y="543034"/>
            <a:ext cx="3249448" cy="584775"/>
          </a:xfrm>
          <a:prstGeom prst="rect">
            <a:avLst/>
          </a:prstGeom>
          <a:noFill/>
        </p:spPr>
        <p:txBody>
          <a:bodyPr wrap="square" rtlCol="0">
            <a:spAutoFit/>
          </a:bodyPr>
          <a:lstStyle/>
          <a:p>
            <a:pPr algn="r"/>
            <a:r>
              <a:rPr lang="es-ES_tradnl" sz="3200" dirty="0" smtClean="0">
                <a:solidFill>
                  <a:srgbClr val="FFFFFF"/>
                </a:solidFill>
              </a:rPr>
              <a:t>Objetivos</a:t>
            </a:r>
            <a:endParaRPr lang="es-ES_tradnl" sz="3200" dirty="0">
              <a:solidFill>
                <a:srgbClr val="FFFFFF"/>
              </a:solidFill>
            </a:endParaRPr>
          </a:p>
        </p:txBody>
      </p:sp>
      <p:sp>
        <p:nvSpPr>
          <p:cNvPr id="2" name="Marcador de contenido 1"/>
          <p:cNvSpPr>
            <a:spLocks noGrp="1"/>
          </p:cNvSpPr>
          <p:nvPr>
            <p:ph idx="1"/>
          </p:nvPr>
        </p:nvSpPr>
        <p:spPr/>
        <p:txBody>
          <a:bodyPr/>
          <a:lstStyle/>
          <a:p>
            <a:r>
              <a:rPr lang="es-CL" dirty="0" smtClean="0"/>
              <a:t>Identificar</a:t>
            </a:r>
          </a:p>
          <a:p>
            <a:pPr lvl="1"/>
            <a:r>
              <a:rPr lang="es-CL" dirty="0" smtClean="0"/>
              <a:t>El cierre de un proceso de pruebas.</a:t>
            </a:r>
            <a:endParaRPr lang="es-CL"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7"/>
          <p:cNvSpPr/>
          <p:nvPr/>
        </p:nvSpPr>
        <p:spPr>
          <a:xfrm>
            <a:off x="873904" y="2829580"/>
            <a:ext cx="3207613" cy="1384995"/>
          </a:xfrm>
          <a:prstGeom prst="rect">
            <a:avLst/>
          </a:prstGeom>
        </p:spPr>
        <p:txBody>
          <a:bodyPr wrap="square">
            <a:spAutoFit/>
          </a:bodyPr>
          <a:lstStyle/>
          <a:p>
            <a:r>
              <a:rPr lang="es-ES_tradnl" sz="2800" b="1" dirty="0" smtClean="0">
                <a:solidFill>
                  <a:schemeClr val="bg1"/>
                </a:solidFill>
                <a:latin typeface="Candara"/>
                <a:cs typeface="Candara"/>
              </a:rPr>
              <a:t>Cierre proceso de pruebas y resumen de defectos.</a:t>
            </a:r>
            <a:endParaRPr lang="es-ES_tradnl" sz="2800" b="1" dirty="0">
              <a:solidFill>
                <a:schemeClr val="bg1"/>
              </a:solidFill>
              <a:latin typeface="Candara"/>
              <a:cs typeface="Candar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457200" y="1417638"/>
            <a:ext cx="8229600" cy="4525963"/>
          </a:xfrm>
        </p:spPr>
        <p:txBody>
          <a:bodyPr>
            <a:normAutofit/>
          </a:bodyPr>
          <a:lstStyle/>
          <a:p>
            <a:pPr algn="just"/>
            <a:r>
              <a:rPr lang="es-CL" sz="2800" dirty="0" smtClean="0"/>
              <a:t>Es el último nivel de pruebas </a:t>
            </a:r>
          </a:p>
          <a:p>
            <a:pPr algn="just"/>
            <a:r>
              <a:rPr lang="es-CL" sz="2800" dirty="0" smtClean="0"/>
              <a:t>En esta etapa se realizan pruebas con el usuario final, no para detectar defectos, sino que para validar que el software desarrollado cumple con </a:t>
            </a:r>
            <a:r>
              <a:rPr lang="es-CL" sz="2800" dirty="0"/>
              <a:t>las necesidades del cliente y con los atributos de calidad definidos al inicio del proyecto</a:t>
            </a:r>
            <a:r>
              <a:rPr lang="es-CL" sz="2800" dirty="0" smtClean="0"/>
              <a:t>.</a:t>
            </a:r>
          </a:p>
          <a:p>
            <a:pPr algn="just"/>
            <a:r>
              <a:rPr lang="es-CL" sz="2800" dirty="0" smtClean="0"/>
              <a:t>Es necesario cumplir con este nivel antes de dar por terminadas las pruebas.</a:t>
            </a:r>
            <a:endParaRPr lang="es-CL" sz="2800" dirty="0"/>
          </a:p>
        </p:txBody>
      </p:sp>
      <p:sp>
        <p:nvSpPr>
          <p:cNvPr id="3" name="2 Título"/>
          <p:cNvSpPr txBox="1">
            <a:spLocks/>
          </p:cNvSpPr>
          <p:nvPr/>
        </p:nvSpPr>
        <p:spPr>
          <a:xfrm>
            <a:off x="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ES_tradnl" sz="3200" dirty="0" smtClean="0">
                <a:solidFill>
                  <a:schemeClr val="bg1"/>
                </a:solidFill>
              </a:rPr>
              <a:t>Pruebas de aceptación</a:t>
            </a:r>
            <a:endParaRPr lang="es-ES_tradnl" sz="3200" dirty="0">
              <a:solidFill>
                <a:schemeClr val="bg1"/>
              </a:solidFill>
            </a:endParaRPr>
          </a:p>
        </p:txBody>
      </p:sp>
      <p:pic>
        <p:nvPicPr>
          <p:cNvPr id="1026" name="Picture 2" descr="Resultado de imagen para ok del cliente"/>
          <p:cNvPicPr>
            <a:picLocks noChangeAspect="1" noChangeArrowheads="1"/>
          </p:cNvPicPr>
          <p:nvPr/>
        </p:nvPicPr>
        <p:blipFill rotWithShape="1">
          <a:blip r:embed="rId2">
            <a:extLst>
              <a:ext uri="{28A0092B-C50C-407E-A947-70E740481C1C}">
                <a14:useLocalDpi xmlns:a14="http://schemas.microsoft.com/office/drawing/2010/main" val="0"/>
              </a:ext>
            </a:extLst>
          </a:blip>
          <a:srcRect l="11939"/>
          <a:stretch/>
        </p:blipFill>
        <p:spPr bwMode="auto">
          <a:xfrm>
            <a:off x="5111646" y="4595032"/>
            <a:ext cx="2778457" cy="2103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75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lstStyle/>
          <a:p>
            <a:pPr algn="just">
              <a:buFont typeface="Wingdings" pitchFamily="2" charset="2"/>
              <a:buChar char="ü"/>
            </a:pPr>
            <a:r>
              <a:rPr lang="es-ES_tradnl" sz="2400" dirty="0" smtClean="0"/>
              <a:t>Determinar que ya no se ejecutaran más ciclos de prueba.</a:t>
            </a:r>
          </a:p>
          <a:p>
            <a:pPr algn="just">
              <a:buFont typeface="Wingdings" pitchFamily="2" charset="2"/>
              <a:buChar char="ü"/>
            </a:pPr>
            <a:r>
              <a:rPr lang="es-ES_tradnl" sz="2400" dirty="0" smtClean="0"/>
              <a:t>Validar el SW con el usuario (pruebas de aceptación)</a:t>
            </a:r>
          </a:p>
          <a:p>
            <a:pPr algn="just">
              <a:buFont typeface="Wingdings" pitchFamily="2" charset="2"/>
              <a:buChar char="ü"/>
            </a:pPr>
            <a:r>
              <a:rPr lang="es-ES_tradnl" sz="2400" dirty="0" smtClean="0"/>
              <a:t>Verificar la entrega del plan de pruebas y asegurar el reporte de todos los defectos en estado: cerrado o postergados.</a:t>
            </a:r>
          </a:p>
          <a:p>
            <a:pPr algn="just">
              <a:buFont typeface="Wingdings" pitchFamily="2" charset="2"/>
              <a:buChar char="ü"/>
            </a:pPr>
            <a:r>
              <a:rPr lang="es-ES_tradnl" sz="2400" dirty="0" smtClean="0"/>
              <a:t>Recopilar y archivar todos productos de las pruebas.</a:t>
            </a:r>
          </a:p>
          <a:p>
            <a:pPr algn="just">
              <a:buFont typeface="Wingdings" pitchFamily="2" charset="2"/>
              <a:buChar char="ü"/>
            </a:pPr>
            <a:r>
              <a:rPr lang="es-ES_tradnl" sz="2400" dirty="0" smtClean="0"/>
              <a:t>Entregar los productos de las pruebas a mantenimiento.</a:t>
            </a:r>
          </a:p>
          <a:p>
            <a:pPr algn="just">
              <a:buFont typeface="Wingdings" pitchFamily="2" charset="2"/>
              <a:buChar char="ü"/>
            </a:pPr>
            <a:r>
              <a:rPr lang="es-ES_tradnl" sz="2400" dirty="0" smtClean="0"/>
              <a:t>Evaluar la ejecución del test y analizar los resultados para test futuros.</a:t>
            </a:r>
            <a:endParaRPr lang="es-AR" sz="2400" dirty="0" smtClean="0"/>
          </a:p>
        </p:txBody>
      </p:sp>
      <p:sp>
        <p:nvSpPr>
          <p:cNvPr id="3" name="2 Título"/>
          <p:cNvSpPr>
            <a:spLocks noGrp="1"/>
          </p:cNvSpPr>
          <p:nvPr>
            <p:ph type="title" idx="4294967295"/>
          </p:nvPr>
        </p:nvSpPr>
        <p:spPr>
          <a:xfrm>
            <a:off x="0" y="274638"/>
            <a:ext cx="8229600" cy="1143000"/>
          </a:xfrm>
        </p:spPr>
        <p:txBody>
          <a:bodyPr>
            <a:normAutofit/>
          </a:bodyPr>
          <a:lstStyle/>
          <a:p>
            <a:pPr algn="r"/>
            <a:r>
              <a:rPr lang="es-ES_tradnl" sz="3200" dirty="0" smtClean="0">
                <a:solidFill>
                  <a:schemeClr val="bg1"/>
                </a:solidFill>
              </a:rPr>
              <a:t>Cierre del </a:t>
            </a:r>
            <a:r>
              <a:rPr lang="es-ES_tradnl" sz="3200" dirty="0">
                <a:solidFill>
                  <a:schemeClr val="bg1"/>
                </a:solidFill>
              </a:rPr>
              <a:t>proceso de pruebas</a:t>
            </a:r>
          </a:p>
        </p:txBody>
      </p:sp>
    </p:spTree>
    <p:extLst>
      <p:ext uri="{BB962C8B-B14F-4D97-AF65-F5344CB8AC3E}">
        <p14:creationId xmlns:p14="http://schemas.microsoft.com/office/powerpoint/2010/main" val="18984899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noFill/>
          <a:ln>
            <a:noFill/>
          </a:ln>
        </p:spPr>
        <p:style>
          <a:lnRef idx="2">
            <a:schemeClr val="accent1"/>
          </a:lnRef>
          <a:fillRef idx="1">
            <a:schemeClr val="lt1"/>
          </a:fillRef>
          <a:effectRef idx="0">
            <a:schemeClr val="accent1"/>
          </a:effectRef>
          <a:fontRef idx="minor">
            <a:schemeClr val="dk1"/>
          </a:fontRef>
        </p:style>
        <p:txBody>
          <a:bodyPr>
            <a:normAutofit/>
          </a:bodyPr>
          <a:lstStyle/>
          <a:p>
            <a:pPr algn="just">
              <a:buFont typeface="Wingdings" panose="05000000000000000000" pitchFamily="2" charset="2"/>
              <a:buChar char="ü"/>
            </a:pPr>
            <a:r>
              <a:rPr lang="es-CL" sz="2800" dirty="0" smtClean="0"/>
              <a:t>La aplicación no contiene defectos y esta validada por el usuario.</a:t>
            </a:r>
          </a:p>
          <a:p>
            <a:pPr algn="just">
              <a:buFont typeface="Wingdings" panose="05000000000000000000" pitchFamily="2" charset="2"/>
              <a:buChar char="ü"/>
            </a:pPr>
            <a:r>
              <a:rPr lang="es-CL" sz="2800" dirty="0" smtClean="0"/>
              <a:t>La aplicación contiene defectos leves que son aceptados por el usuario.</a:t>
            </a:r>
          </a:p>
          <a:p>
            <a:pPr algn="just">
              <a:buFont typeface="Wingdings" panose="05000000000000000000" pitchFamily="2" charset="2"/>
              <a:buChar char="ü"/>
            </a:pPr>
            <a:r>
              <a:rPr lang="es-CL" sz="2800" dirty="0" smtClean="0"/>
              <a:t>La </a:t>
            </a:r>
            <a:r>
              <a:rPr lang="es-CL" sz="2800" dirty="0"/>
              <a:t>aplicación contiene defectos </a:t>
            </a:r>
            <a:r>
              <a:rPr lang="es-CL" sz="2800" dirty="0" smtClean="0"/>
              <a:t>que van a ser corregidos en una segunda etapa o en una mantención y esta validado por el usuario.</a:t>
            </a:r>
          </a:p>
        </p:txBody>
      </p:sp>
      <p:sp>
        <p:nvSpPr>
          <p:cNvPr id="3" name="2 Título"/>
          <p:cNvSpPr>
            <a:spLocks noGrp="1"/>
          </p:cNvSpPr>
          <p:nvPr>
            <p:ph type="title" idx="4294967295"/>
          </p:nvPr>
        </p:nvSpPr>
        <p:spPr>
          <a:xfrm>
            <a:off x="0" y="274638"/>
            <a:ext cx="8229600" cy="1143000"/>
          </a:xfrm>
        </p:spPr>
        <p:txBody>
          <a:bodyPr>
            <a:normAutofit/>
          </a:bodyPr>
          <a:lstStyle/>
          <a:p>
            <a:pPr algn="r"/>
            <a:r>
              <a:rPr lang="es-CL" sz="3200" dirty="0">
                <a:solidFill>
                  <a:schemeClr val="bg1"/>
                </a:solidFill>
              </a:rPr>
              <a:t>Condiciones de </a:t>
            </a:r>
            <a:r>
              <a:rPr lang="es-CL" sz="3200" dirty="0" smtClean="0">
                <a:solidFill>
                  <a:schemeClr val="bg1"/>
                </a:solidFill>
              </a:rPr>
              <a:t>aprobación</a:t>
            </a:r>
            <a:endParaRPr lang="es-CL" sz="2800" i="1" dirty="0">
              <a:solidFill>
                <a:schemeClr val="bg1"/>
              </a:solidFill>
            </a:endParaRPr>
          </a:p>
        </p:txBody>
      </p:sp>
    </p:spTree>
    <p:extLst>
      <p:ext uri="{BB962C8B-B14F-4D97-AF65-F5344CB8AC3E}">
        <p14:creationId xmlns:p14="http://schemas.microsoft.com/office/powerpoint/2010/main" val="30069345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665892" y="1556792"/>
            <a:ext cx="7923443" cy="3046988"/>
          </a:xfrm>
          <a:prstGeom prst="rect">
            <a:avLst/>
          </a:prstGeom>
        </p:spPr>
        <p:txBody>
          <a:bodyPr wrap="square">
            <a:spAutoFit/>
          </a:bodyPr>
          <a:lstStyle/>
          <a:p>
            <a:pPr algn="just"/>
            <a:r>
              <a:rPr lang="es-CL" sz="2400" dirty="0"/>
              <a:t>En la mayoría de los acuerdo, el cliente es dueño de </a:t>
            </a:r>
            <a:r>
              <a:rPr lang="es-CL" sz="2400" b="1" dirty="0">
                <a:solidFill>
                  <a:schemeClr val="tx2">
                    <a:lumMod val="75000"/>
                  </a:schemeClr>
                </a:solidFill>
              </a:rPr>
              <a:t>todos los entregables </a:t>
            </a:r>
            <a:r>
              <a:rPr lang="es-CL" sz="2400" dirty="0" smtClean="0"/>
              <a:t>relacionados </a:t>
            </a:r>
            <a:r>
              <a:rPr lang="es-CL" sz="2400" dirty="0"/>
              <a:t>con el producto, es decir, no solo se le entrega el software, sino que también todos los documentos asociados a </a:t>
            </a:r>
            <a:r>
              <a:rPr lang="es-CL" sz="2400" dirty="0" smtClean="0"/>
              <a:t>este como </a:t>
            </a:r>
            <a:r>
              <a:rPr lang="es-CL" sz="2400" dirty="0"/>
              <a:t>diseños, pruebas o codificación del </a:t>
            </a:r>
            <a:r>
              <a:rPr lang="es-CL" sz="2400" dirty="0" smtClean="0"/>
              <a:t>mismo.</a:t>
            </a:r>
          </a:p>
          <a:p>
            <a:pPr algn="just"/>
            <a:endParaRPr lang="es-CL" sz="2400" dirty="0" smtClean="0"/>
          </a:p>
          <a:p>
            <a:pPr algn="just"/>
            <a:r>
              <a:rPr lang="es-CL" sz="2400" b="1" dirty="0" smtClean="0">
                <a:solidFill>
                  <a:schemeClr val="tx2">
                    <a:lumMod val="75000"/>
                  </a:schemeClr>
                </a:solidFill>
              </a:rPr>
              <a:t>Documentar </a:t>
            </a:r>
            <a:r>
              <a:rPr lang="es-CL" sz="2400" dirty="0" smtClean="0"/>
              <a:t>es </a:t>
            </a:r>
            <a:r>
              <a:rPr lang="es-CL" sz="2400" dirty="0"/>
              <a:t>una actividad que se realiza desde el </a:t>
            </a:r>
            <a:r>
              <a:rPr lang="es-CL" sz="2400" dirty="0" smtClean="0"/>
              <a:t>inicio del proyecto.</a:t>
            </a:r>
            <a:endParaRPr lang="es-CL" sz="2400" dirty="0"/>
          </a:p>
        </p:txBody>
      </p:sp>
      <p:pic>
        <p:nvPicPr>
          <p:cNvPr id="4" name="Imagen 3"/>
          <p:cNvPicPr>
            <a:picLocks noChangeAspect="1"/>
          </p:cNvPicPr>
          <p:nvPr/>
        </p:nvPicPr>
        <p:blipFill>
          <a:blip r:embed="rId3"/>
          <a:stretch>
            <a:fillRect/>
          </a:stretch>
        </p:blipFill>
        <p:spPr>
          <a:xfrm>
            <a:off x="5241472" y="4357559"/>
            <a:ext cx="3347864" cy="2229678"/>
          </a:xfrm>
          <a:prstGeom prst="rect">
            <a:avLst/>
          </a:prstGeom>
          <a:ln>
            <a:noFill/>
          </a:ln>
          <a:effectLst>
            <a:softEdge rad="112500"/>
          </a:effectLst>
        </p:spPr>
      </p:pic>
      <p:sp>
        <p:nvSpPr>
          <p:cNvPr id="5" name="CuadroTexto 4"/>
          <p:cNvSpPr txBox="1"/>
          <p:nvPr/>
        </p:nvSpPr>
        <p:spPr>
          <a:xfrm>
            <a:off x="3599829" y="432817"/>
            <a:ext cx="4842031" cy="584775"/>
          </a:xfrm>
          <a:prstGeom prst="rect">
            <a:avLst/>
          </a:prstGeom>
          <a:noFill/>
        </p:spPr>
        <p:txBody>
          <a:bodyPr wrap="none" rtlCol="0">
            <a:spAutoFit/>
          </a:bodyPr>
          <a:lstStyle/>
          <a:p>
            <a:r>
              <a:rPr lang="es-CL" sz="3200" dirty="0" smtClean="0">
                <a:solidFill>
                  <a:schemeClr val="bg1"/>
                </a:solidFill>
              </a:rPr>
              <a:t>Documentación del proceso</a:t>
            </a:r>
            <a:endParaRPr lang="es-CL" sz="3200" dirty="0">
              <a:solidFill>
                <a:schemeClr val="bg1"/>
              </a:solidFill>
            </a:endParaRPr>
          </a:p>
        </p:txBody>
      </p:sp>
    </p:spTree>
    <p:extLst>
      <p:ext uri="{BB962C8B-B14F-4D97-AF65-F5344CB8AC3E}">
        <p14:creationId xmlns:p14="http://schemas.microsoft.com/office/powerpoint/2010/main" val="162510457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nillo 3"/>
          <p:cNvSpPr/>
          <p:nvPr/>
        </p:nvSpPr>
        <p:spPr>
          <a:xfrm>
            <a:off x="996287" y="1269243"/>
            <a:ext cx="7001301" cy="4941282"/>
          </a:xfrm>
          <a:prstGeom prst="donut">
            <a:avLst>
              <a:gd name="adj" fmla="val 1741"/>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solidFill>
                <a:schemeClr val="tx1"/>
              </a:solidFill>
              <a:latin typeface="+mj-lt"/>
            </a:endParaRPr>
          </a:p>
        </p:txBody>
      </p:sp>
      <p:pic>
        <p:nvPicPr>
          <p:cNvPr id="3" name="Imagen 2"/>
          <p:cNvPicPr>
            <a:picLocks noChangeAspect="1"/>
          </p:cNvPicPr>
          <p:nvPr/>
        </p:nvPicPr>
        <p:blipFill rotWithShape="1">
          <a:blip r:embed="rId2">
            <a:duotone>
              <a:schemeClr val="accent4">
                <a:shade val="45000"/>
                <a:satMod val="135000"/>
              </a:schemeClr>
              <a:prstClr val="white"/>
            </a:duotone>
          </a:blip>
          <a:srcRect l="14898" t="14826" r="15809" b="15247"/>
          <a:stretch/>
        </p:blipFill>
        <p:spPr>
          <a:xfrm>
            <a:off x="815788" y="4435522"/>
            <a:ext cx="1163137" cy="1176384"/>
          </a:xfrm>
          <a:prstGeom prst="rect">
            <a:avLst/>
          </a:prstGeom>
          <a:ln>
            <a:noFill/>
          </a:ln>
          <a:effectLst>
            <a:outerShdw blurRad="292100" dist="139700" dir="2700000" algn="tl" rotWithShape="0">
              <a:srgbClr val="333333">
                <a:alpha val="65000"/>
              </a:srgbClr>
            </a:outerShdw>
          </a:effectLst>
        </p:spPr>
      </p:pic>
      <p:pic>
        <p:nvPicPr>
          <p:cNvPr id="1026" name="Picture 2" descr="Resultado de imagen para historico"/>
          <p:cNvPicPr>
            <a:picLocks noChangeAspect="1" noChangeArrowheads="1"/>
          </p:cNvPicPr>
          <p:nvPr/>
        </p:nvPicPr>
        <p:blipFill rotWithShape="1">
          <a:blip r:embed="rId3">
            <a:extLst>
              <a:ext uri="{28A0092B-C50C-407E-A947-70E740481C1C}">
                <a14:useLocalDpi xmlns:a14="http://schemas.microsoft.com/office/drawing/2010/main" val="0"/>
              </a:ext>
            </a:extLst>
          </a:blip>
          <a:srcRect l="17455"/>
          <a:stretch/>
        </p:blipFill>
        <p:spPr bwMode="auto">
          <a:xfrm>
            <a:off x="4066769" y="5303415"/>
            <a:ext cx="964716" cy="14608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Resultado de imagen para mantenciÃ³n"/>
          <p:cNvPicPr>
            <a:picLocks noChangeAspect="1" noChangeArrowheads="1"/>
          </p:cNvPicPr>
          <p:nvPr/>
        </p:nvPicPr>
        <p:blipFill rotWithShape="1">
          <a:blip r:embed="rId4">
            <a:extLst>
              <a:ext uri="{28A0092B-C50C-407E-A947-70E740481C1C}">
                <a14:useLocalDpi xmlns:a14="http://schemas.microsoft.com/office/drawing/2010/main" val="0"/>
              </a:ext>
            </a:extLst>
          </a:blip>
          <a:srcRect t="-6971" b="-1"/>
          <a:stretch/>
        </p:blipFill>
        <p:spPr bwMode="auto">
          <a:xfrm>
            <a:off x="378739" y="2088107"/>
            <a:ext cx="1616825" cy="17035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Resultado de imagen para tropezar con la misma piedra"/>
          <p:cNvPicPr>
            <a:picLocks noChangeAspect="1" noChangeArrowheads="1"/>
          </p:cNvPicPr>
          <p:nvPr/>
        </p:nvPicPr>
        <p:blipFill rotWithShape="1">
          <a:blip r:embed="rId5">
            <a:extLst>
              <a:ext uri="{28A0092B-C50C-407E-A947-70E740481C1C}">
                <a14:useLocalDpi xmlns:a14="http://schemas.microsoft.com/office/drawing/2010/main" val="0"/>
              </a:ext>
            </a:extLst>
          </a:blip>
          <a:srcRect b="13586"/>
          <a:stretch/>
        </p:blipFill>
        <p:spPr bwMode="auto">
          <a:xfrm>
            <a:off x="6591202" y="3901038"/>
            <a:ext cx="1919813" cy="8074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Resultado de imagen para estim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9213" y="854315"/>
            <a:ext cx="1325504" cy="12601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ángulo 6"/>
          <p:cNvSpPr/>
          <p:nvPr/>
        </p:nvSpPr>
        <p:spPr>
          <a:xfrm>
            <a:off x="2045153" y="4718640"/>
            <a:ext cx="1665367" cy="584775"/>
          </a:xfrm>
          <a:prstGeom prst="rect">
            <a:avLst/>
          </a:prstGeom>
        </p:spPr>
        <p:txBody>
          <a:bodyPr wrap="square">
            <a:spAutoFit/>
          </a:bodyPr>
          <a:lstStyle/>
          <a:p>
            <a:r>
              <a:rPr lang="es-CL" sz="1600" b="1" dirty="0">
                <a:solidFill>
                  <a:srgbClr val="0A253E"/>
                </a:solidFill>
                <a:latin typeface="+mj-lt"/>
              </a:rPr>
              <a:t>Evita ambigüedades</a:t>
            </a:r>
          </a:p>
        </p:txBody>
      </p:sp>
      <p:sp>
        <p:nvSpPr>
          <p:cNvPr id="8" name="Rectángulo 7"/>
          <p:cNvSpPr/>
          <p:nvPr/>
        </p:nvSpPr>
        <p:spPr>
          <a:xfrm>
            <a:off x="4974483" y="5217531"/>
            <a:ext cx="1124731" cy="584775"/>
          </a:xfrm>
          <a:prstGeom prst="rect">
            <a:avLst/>
          </a:prstGeom>
        </p:spPr>
        <p:txBody>
          <a:bodyPr wrap="none">
            <a:spAutoFit/>
          </a:bodyPr>
          <a:lstStyle/>
          <a:p>
            <a:r>
              <a:rPr lang="es-CL" sz="1600" b="1" dirty="0">
                <a:solidFill>
                  <a:srgbClr val="0A253E"/>
                </a:solidFill>
                <a:latin typeface="+mj-lt"/>
              </a:rPr>
              <a:t>Guarda un </a:t>
            </a:r>
            <a:endParaRPr lang="es-CL" sz="1600" b="1" dirty="0" smtClean="0">
              <a:solidFill>
                <a:srgbClr val="0A253E"/>
              </a:solidFill>
              <a:latin typeface="+mj-lt"/>
            </a:endParaRPr>
          </a:p>
          <a:p>
            <a:r>
              <a:rPr lang="es-CL" sz="1600" b="1" dirty="0" smtClean="0">
                <a:solidFill>
                  <a:srgbClr val="0A253E"/>
                </a:solidFill>
                <a:latin typeface="+mj-lt"/>
              </a:rPr>
              <a:t>histórico</a:t>
            </a:r>
            <a:endParaRPr lang="es-CL" sz="1600" b="1" dirty="0">
              <a:solidFill>
                <a:srgbClr val="0A253E"/>
              </a:solidFill>
              <a:latin typeface="+mj-lt"/>
            </a:endParaRPr>
          </a:p>
        </p:txBody>
      </p:sp>
      <p:sp>
        <p:nvSpPr>
          <p:cNvPr id="9" name="Rectángulo 8"/>
          <p:cNvSpPr/>
          <p:nvPr/>
        </p:nvSpPr>
        <p:spPr>
          <a:xfrm>
            <a:off x="45081" y="1426482"/>
            <a:ext cx="1950483" cy="1077218"/>
          </a:xfrm>
          <a:prstGeom prst="rect">
            <a:avLst/>
          </a:prstGeom>
          <a:solidFill>
            <a:schemeClr val="bg1"/>
          </a:solidFill>
        </p:spPr>
        <p:txBody>
          <a:bodyPr wrap="square">
            <a:spAutoFit/>
          </a:bodyPr>
          <a:lstStyle/>
          <a:p>
            <a:pPr algn="ctr"/>
            <a:r>
              <a:rPr lang="es-CL" sz="1600" b="1" dirty="0">
                <a:solidFill>
                  <a:srgbClr val="0A253E"/>
                </a:solidFill>
                <a:latin typeface="+mj-lt"/>
              </a:rPr>
              <a:t>Facilita la mantención del software en el futuro</a:t>
            </a:r>
          </a:p>
        </p:txBody>
      </p:sp>
      <p:sp>
        <p:nvSpPr>
          <p:cNvPr id="10" name="Rectángulo 9"/>
          <p:cNvSpPr/>
          <p:nvPr/>
        </p:nvSpPr>
        <p:spPr>
          <a:xfrm>
            <a:off x="7503561" y="4833049"/>
            <a:ext cx="1640439" cy="1077218"/>
          </a:xfrm>
          <a:prstGeom prst="rect">
            <a:avLst/>
          </a:prstGeom>
        </p:spPr>
        <p:txBody>
          <a:bodyPr wrap="square">
            <a:spAutoFit/>
          </a:bodyPr>
          <a:lstStyle/>
          <a:p>
            <a:r>
              <a:rPr lang="es-CL" sz="1600" b="1" dirty="0">
                <a:solidFill>
                  <a:srgbClr val="0A253E"/>
                </a:solidFill>
                <a:latin typeface="+mj-lt"/>
              </a:rPr>
              <a:t>Evita cometer mismos errores en otros proyectos</a:t>
            </a:r>
          </a:p>
        </p:txBody>
      </p:sp>
      <p:sp>
        <p:nvSpPr>
          <p:cNvPr id="11" name="Rectángulo 10"/>
          <p:cNvSpPr/>
          <p:nvPr/>
        </p:nvSpPr>
        <p:spPr>
          <a:xfrm>
            <a:off x="3287291" y="2059104"/>
            <a:ext cx="2354132" cy="584775"/>
          </a:xfrm>
          <a:prstGeom prst="rect">
            <a:avLst/>
          </a:prstGeom>
        </p:spPr>
        <p:txBody>
          <a:bodyPr wrap="square">
            <a:spAutoFit/>
          </a:bodyPr>
          <a:lstStyle/>
          <a:p>
            <a:r>
              <a:rPr lang="es-CL" sz="1600" b="1" dirty="0">
                <a:solidFill>
                  <a:srgbClr val="0A253E"/>
                </a:solidFill>
                <a:latin typeface="+mj-lt"/>
              </a:rPr>
              <a:t>Facilita estimaciones </a:t>
            </a:r>
            <a:r>
              <a:rPr lang="es-CL" sz="1600" b="1" dirty="0" smtClean="0">
                <a:solidFill>
                  <a:srgbClr val="0A253E"/>
                </a:solidFill>
                <a:latin typeface="+mj-lt"/>
              </a:rPr>
              <a:t>en </a:t>
            </a:r>
            <a:r>
              <a:rPr lang="es-CL" sz="1600" b="1" dirty="0">
                <a:solidFill>
                  <a:srgbClr val="0A253E"/>
                </a:solidFill>
                <a:latin typeface="+mj-lt"/>
              </a:rPr>
              <a:t>proyectos similares</a:t>
            </a:r>
          </a:p>
        </p:txBody>
      </p:sp>
      <p:sp>
        <p:nvSpPr>
          <p:cNvPr id="13" name="Rectángulo 12"/>
          <p:cNvSpPr/>
          <p:nvPr/>
        </p:nvSpPr>
        <p:spPr>
          <a:xfrm>
            <a:off x="7313471" y="1367347"/>
            <a:ext cx="1861051" cy="830997"/>
          </a:xfrm>
          <a:prstGeom prst="rect">
            <a:avLst/>
          </a:prstGeom>
        </p:spPr>
        <p:txBody>
          <a:bodyPr wrap="square">
            <a:spAutoFit/>
          </a:bodyPr>
          <a:lstStyle/>
          <a:p>
            <a:r>
              <a:rPr lang="es-CL" sz="1600" b="1" dirty="0" smtClean="0">
                <a:solidFill>
                  <a:srgbClr val="0A253E"/>
                </a:solidFill>
                <a:latin typeface="+mj-lt"/>
              </a:rPr>
              <a:t>Permite reutilizar pruebas </a:t>
            </a:r>
            <a:r>
              <a:rPr lang="es-CL" sz="1600" b="1" dirty="0">
                <a:solidFill>
                  <a:srgbClr val="0A253E"/>
                </a:solidFill>
                <a:latin typeface="+mj-lt"/>
              </a:rPr>
              <a:t>en proyectos similares</a:t>
            </a:r>
          </a:p>
        </p:txBody>
      </p:sp>
      <p:sp>
        <p:nvSpPr>
          <p:cNvPr id="18" name="CuadroTexto 17"/>
          <p:cNvSpPr txBox="1"/>
          <p:nvPr/>
        </p:nvSpPr>
        <p:spPr>
          <a:xfrm>
            <a:off x="4434482" y="432817"/>
            <a:ext cx="4252318" cy="584775"/>
          </a:xfrm>
          <a:prstGeom prst="rect">
            <a:avLst/>
          </a:prstGeom>
          <a:noFill/>
        </p:spPr>
        <p:txBody>
          <a:bodyPr wrap="none" rtlCol="0">
            <a:spAutoFit/>
          </a:bodyPr>
          <a:lstStyle/>
          <a:p>
            <a:pPr lvl="0"/>
            <a:r>
              <a:rPr lang="es-CL" sz="3200" dirty="0">
                <a:solidFill>
                  <a:schemeClr val="bg1"/>
                </a:solidFill>
                <a:latin typeface="+mj-lt"/>
              </a:rPr>
              <a:t>Documentar </a:t>
            </a:r>
            <a:r>
              <a:rPr lang="es-CL" sz="3200" dirty="0" smtClean="0">
                <a:solidFill>
                  <a:schemeClr val="bg1"/>
                </a:solidFill>
                <a:latin typeface="+mj-lt"/>
              </a:rPr>
              <a:t>las pruebas</a:t>
            </a:r>
            <a:endParaRPr lang="es-CL" sz="3200" dirty="0">
              <a:solidFill>
                <a:schemeClr val="bg1"/>
              </a:solidFill>
              <a:latin typeface="+mj-lt"/>
            </a:endParaRPr>
          </a:p>
        </p:txBody>
      </p:sp>
      <p:pic>
        <p:nvPicPr>
          <p:cNvPr id="2054" name="Picture 6" descr="Resultado de imagen para documentar"/>
          <p:cNvPicPr>
            <a:picLocks noChangeAspect="1" noChangeArrowheads="1"/>
          </p:cNvPicPr>
          <p:nvPr/>
        </p:nvPicPr>
        <p:blipFill rotWithShape="1">
          <a:blip r:embed="rId7">
            <a:extLst>
              <a:ext uri="{28A0092B-C50C-407E-A947-70E740481C1C}">
                <a14:useLocalDpi xmlns:a14="http://schemas.microsoft.com/office/drawing/2010/main" val="0"/>
              </a:ext>
            </a:extLst>
          </a:blip>
          <a:srcRect b="7032"/>
          <a:stretch/>
        </p:blipFill>
        <p:spPr bwMode="auto">
          <a:xfrm>
            <a:off x="3423475" y="3291695"/>
            <a:ext cx="1843278" cy="119599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n relacionada"/>
          <p:cNvPicPr>
            <a:picLocks noChangeAspect="1" noChangeArrowheads="1"/>
          </p:cNvPicPr>
          <p:nvPr/>
        </p:nvPicPr>
        <p:blipFill rotWithShape="1">
          <a:blip r:embed="rId8">
            <a:extLst>
              <a:ext uri="{28A0092B-C50C-407E-A947-70E740481C1C}">
                <a14:useLocalDpi xmlns:a14="http://schemas.microsoft.com/office/drawing/2010/main" val="0"/>
              </a:ext>
            </a:extLst>
          </a:blip>
          <a:srcRect l="14570" t="43284" r="63652" b="18880"/>
          <a:stretch/>
        </p:blipFill>
        <p:spPr bwMode="auto">
          <a:xfrm>
            <a:off x="6024282" y="1434353"/>
            <a:ext cx="1201271" cy="11743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42865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900</TotalTime>
  <Words>827</Words>
  <Application>Microsoft Office PowerPoint</Application>
  <PresentationFormat>Presentación en pantalla (4:3)</PresentationFormat>
  <Paragraphs>88</Paragraphs>
  <Slides>15</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15</vt:i4>
      </vt:variant>
    </vt:vector>
  </HeadingPairs>
  <TitlesOfParts>
    <vt:vector size="21" baseType="lpstr">
      <vt:lpstr>Arial</vt:lpstr>
      <vt:lpstr>Calibri</vt:lpstr>
      <vt:lpstr>Candara</vt:lpstr>
      <vt:lpstr>Myriad Pro</vt:lpstr>
      <vt:lpstr>Wingdings</vt:lpstr>
      <vt:lpstr>Tema de Office</vt:lpstr>
      <vt:lpstr>Presentación de PowerPoint</vt:lpstr>
      <vt:lpstr>Presentación de PowerPoint</vt:lpstr>
      <vt:lpstr>Presentación de PowerPoint</vt:lpstr>
      <vt:lpstr>Presentación de PowerPoint</vt:lpstr>
      <vt:lpstr>Presentación de PowerPoint</vt:lpstr>
      <vt:lpstr>Cierre del proceso de pruebas</vt:lpstr>
      <vt:lpstr>Condiciones de aprobación</vt:lpstr>
      <vt:lpstr>Presentación de PowerPoint</vt:lpstr>
      <vt:lpstr>Presentación de PowerPoint</vt:lpstr>
      <vt:lpstr>Documentos de pruebas</vt:lpstr>
      <vt:lpstr>Presentación de PowerPoint</vt:lpstr>
      <vt:lpstr>Presentación de PowerPoint</vt:lpstr>
      <vt:lpstr>Informe Resumen ejecutivo</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Macarena Trujillo V.</dc:creator>
  <cp:lastModifiedBy>Manuela Jimenez A.</cp:lastModifiedBy>
  <cp:revision>73</cp:revision>
  <dcterms:created xsi:type="dcterms:W3CDTF">2014-04-29T13:43:09Z</dcterms:created>
  <dcterms:modified xsi:type="dcterms:W3CDTF">2018-08-13T03:34:14Z</dcterms:modified>
</cp:coreProperties>
</file>